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73" r:id="rId42"/>
    <p:sldId id="274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AD722-F512-4342-B35F-2A35EF401AC0}" v="60" dt="2025-11-25T09:04:09.1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4"/>
    <p:restoredTop sz="96341"/>
  </p:normalViewPr>
  <p:slideViewPr>
    <p:cSldViewPr>
      <p:cViewPr varScale="1">
        <p:scale>
          <a:sx n="92" d="100"/>
          <a:sy n="92" d="100"/>
        </p:scale>
        <p:origin x="11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delSld modSld">
      <pc:chgData name="Fan B" userId="db9ed596-3ff8-44ed-9ddf-677f7b64b4c6" providerId="ADAL" clId="{EB6FE681-8D19-5C4E-AAB3-6401E0652CD5}" dt="2025-11-25T09:04:09.110" v="168" actId="1076"/>
      <pc:docMkLst>
        <pc:docMk/>
      </pc:docMkLst>
      <pc:sldChg chg="modSp mod">
        <pc:chgData name="Fan B" userId="db9ed596-3ff8-44ed-9ddf-677f7b64b4c6" providerId="ADAL" clId="{EB6FE681-8D19-5C4E-AAB3-6401E0652CD5}" dt="2025-11-24T06:26:39.113" v="4" actId="1076"/>
        <pc:sldMkLst>
          <pc:docMk/>
          <pc:sldMk cId="0" sldId="269"/>
        </pc:sldMkLst>
        <pc:spChg chg="mod">
          <ac:chgData name="Fan B" userId="db9ed596-3ff8-44ed-9ddf-677f7b64b4c6" providerId="ADAL" clId="{EB6FE681-8D19-5C4E-AAB3-6401E0652CD5}" dt="2025-11-24T06:26:39.113" v="4" actId="1076"/>
          <ac:spMkLst>
            <pc:docMk/>
            <pc:sldMk cId="0" sldId="269"/>
            <ac:spMk id="6" creationId="{00000000-0000-0000-0000-000000000000}"/>
          </ac:spMkLst>
        </pc:spChg>
      </pc:sldChg>
      <pc:sldChg chg="addSp mod">
        <pc:chgData name="Fan B" userId="db9ed596-3ff8-44ed-9ddf-677f7b64b4c6" providerId="ADAL" clId="{EB6FE681-8D19-5C4E-AAB3-6401E0652CD5}" dt="2025-11-24T03:22:51.602" v="3" actId="164"/>
        <pc:sldMkLst>
          <pc:docMk/>
          <pc:sldMk cId="0" sldId="270"/>
        </pc:sldMkLst>
        <pc:grpChg chg="add">
          <ac:chgData name="Fan B" userId="db9ed596-3ff8-44ed-9ddf-677f7b64b4c6" providerId="ADAL" clId="{EB6FE681-8D19-5C4E-AAB3-6401E0652CD5}" dt="2025-11-24T03:22:51.602" v="3" actId="164"/>
          <ac:grpSpMkLst>
            <pc:docMk/>
            <pc:sldMk cId="0" sldId="270"/>
            <ac:grpSpMk id="23" creationId="{62635074-63CF-354B-EEE9-51B7DC55E5A1}"/>
          </ac:grpSpMkLst>
        </pc:grpChg>
      </pc:sldChg>
      <pc:sldChg chg="add del">
        <pc:chgData name="Fan B" userId="db9ed596-3ff8-44ed-9ddf-677f7b64b4c6" providerId="ADAL" clId="{EB6FE681-8D19-5C4E-AAB3-6401E0652CD5}" dt="2025-11-24T02:48:30.501" v="2"/>
        <pc:sldMkLst>
          <pc:docMk/>
          <pc:sldMk cId="0" sldId="273"/>
        </pc:sldMkLst>
      </pc:sldChg>
      <pc:sldChg chg="add del">
        <pc:chgData name="Fan B" userId="db9ed596-3ff8-44ed-9ddf-677f7b64b4c6" providerId="ADAL" clId="{EB6FE681-8D19-5C4E-AAB3-6401E0652CD5}" dt="2025-11-24T02:48:30.501" v="2"/>
        <pc:sldMkLst>
          <pc:docMk/>
          <pc:sldMk cId="0" sldId="274"/>
        </pc:sldMkLst>
      </pc:sldChg>
      <pc:sldChg chg="add">
        <pc:chgData name="Fan B" userId="db9ed596-3ff8-44ed-9ddf-677f7b64b4c6" providerId="ADAL" clId="{EB6FE681-8D19-5C4E-AAB3-6401E0652CD5}" dt="2025-11-24T02:48:08.426" v="0"/>
        <pc:sldMkLst>
          <pc:docMk/>
          <pc:sldMk cId="0" sldId="275"/>
        </pc:sldMkLst>
      </pc:sldChg>
      <pc:sldChg chg="delSp modSp add mod">
        <pc:chgData name="Fan B" userId="db9ed596-3ff8-44ed-9ddf-677f7b64b4c6" providerId="ADAL" clId="{EB6FE681-8D19-5C4E-AAB3-6401E0652CD5}" dt="2025-11-24T06:51:47.056" v="12" actId="478"/>
        <pc:sldMkLst>
          <pc:docMk/>
          <pc:sldMk cId="0" sldId="276"/>
        </pc:sldMkLst>
        <pc:spChg chg="del">
          <ac:chgData name="Fan B" userId="db9ed596-3ff8-44ed-9ddf-677f7b64b4c6" providerId="ADAL" clId="{EB6FE681-8D19-5C4E-AAB3-6401E0652CD5}" dt="2025-11-24T06:51:47.056" v="12" actId="478"/>
          <ac:spMkLst>
            <pc:docMk/>
            <pc:sldMk cId="0" sldId="276"/>
            <ac:spMk id="5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6:51:40.411" v="10" actId="403"/>
          <ac:spMkLst>
            <pc:docMk/>
            <pc:sldMk cId="0" sldId="276"/>
            <ac:spMk id="6" creationId="{00000000-0000-0000-0000-000000000000}"/>
          </ac:spMkLst>
        </pc:spChg>
        <pc:picChg chg="mod">
          <ac:chgData name="Fan B" userId="db9ed596-3ff8-44ed-9ddf-677f7b64b4c6" providerId="ADAL" clId="{EB6FE681-8D19-5C4E-AAB3-6401E0652CD5}" dt="2025-11-24T06:51:43.319" v="11" actId="1076"/>
          <ac:picMkLst>
            <pc:docMk/>
            <pc:sldMk cId="0" sldId="276"/>
            <ac:picMk id="7" creationId="{00000000-0000-0000-0000-000000000000}"/>
          </ac:picMkLst>
        </pc:picChg>
      </pc:sldChg>
      <pc:sldChg chg="add">
        <pc:chgData name="Fan B" userId="db9ed596-3ff8-44ed-9ddf-677f7b64b4c6" providerId="ADAL" clId="{EB6FE681-8D19-5C4E-AAB3-6401E0652CD5}" dt="2025-11-24T02:48:08.426" v="0"/>
        <pc:sldMkLst>
          <pc:docMk/>
          <pc:sldMk cId="0" sldId="277"/>
        </pc:sldMkLst>
      </pc:sldChg>
      <pc:sldChg chg="add mod modShow">
        <pc:chgData name="Fan B" userId="db9ed596-3ff8-44ed-9ddf-677f7b64b4c6" providerId="ADAL" clId="{EB6FE681-8D19-5C4E-AAB3-6401E0652CD5}" dt="2025-11-24T06:59:38.689" v="13" actId="729"/>
        <pc:sldMkLst>
          <pc:docMk/>
          <pc:sldMk cId="0" sldId="278"/>
        </pc:sldMkLst>
      </pc:sldChg>
      <pc:sldChg chg="modSp add mod">
        <pc:chgData name="Fan B" userId="db9ed596-3ff8-44ed-9ddf-677f7b64b4c6" providerId="ADAL" clId="{EB6FE681-8D19-5C4E-AAB3-6401E0652CD5}" dt="2025-11-24T07:00:52.715" v="24" actId="1076"/>
        <pc:sldMkLst>
          <pc:docMk/>
          <pc:sldMk cId="0" sldId="279"/>
        </pc:sldMkLst>
        <pc:spChg chg="mod">
          <ac:chgData name="Fan B" userId="db9ed596-3ff8-44ed-9ddf-677f7b64b4c6" providerId="ADAL" clId="{EB6FE681-8D19-5C4E-AAB3-6401E0652CD5}" dt="2025-11-24T07:00:33.879" v="20" actId="1076"/>
          <ac:spMkLst>
            <pc:docMk/>
            <pc:sldMk cId="0" sldId="279"/>
            <ac:spMk id="4" creationId="{00000000-0000-0000-0000-000000000000}"/>
          </ac:spMkLst>
        </pc:spChg>
        <pc:picChg chg="mod">
          <ac:chgData name="Fan B" userId="db9ed596-3ff8-44ed-9ddf-677f7b64b4c6" providerId="ADAL" clId="{EB6FE681-8D19-5C4E-AAB3-6401E0652CD5}" dt="2025-11-24T07:00:47.445" v="23" actId="166"/>
          <ac:picMkLst>
            <pc:docMk/>
            <pc:sldMk cId="0" sldId="279"/>
            <ac:picMk id="5" creationId="{00000000-0000-0000-0000-000000000000}"/>
          </ac:picMkLst>
        </pc:picChg>
        <pc:picChg chg="mod">
          <ac:chgData name="Fan B" userId="db9ed596-3ff8-44ed-9ddf-677f7b64b4c6" providerId="ADAL" clId="{EB6FE681-8D19-5C4E-AAB3-6401E0652CD5}" dt="2025-11-24T07:00:52.715" v="24" actId="1076"/>
          <ac:picMkLst>
            <pc:docMk/>
            <pc:sldMk cId="0" sldId="279"/>
            <ac:picMk id="6" creationId="{00000000-0000-0000-0000-000000000000}"/>
          </ac:picMkLst>
        </pc:picChg>
      </pc:sldChg>
      <pc:sldChg chg="add">
        <pc:chgData name="Fan B" userId="db9ed596-3ff8-44ed-9ddf-677f7b64b4c6" providerId="ADAL" clId="{EB6FE681-8D19-5C4E-AAB3-6401E0652CD5}" dt="2025-11-24T02:48:08.426" v="0"/>
        <pc:sldMkLst>
          <pc:docMk/>
          <pc:sldMk cId="0" sldId="280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81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82"/>
        </pc:sldMkLst>
      </pc:sldChg>
      <pc:sldChg chg="addSp delSp modSp add mod">
        <pc:chgData name="Fan B" userId="db9ed596-3ff8-44ed-9ddf-677f7b64b4c6" providerId="ADAL" clId="{EB6FE681-8D19-5C4E-AAB3-6401E0652CD5}" dt="2025-11-24T07:41:19.318" v="29" actId="14100"/>
        <pc:sldMkLst>
          <pc:docMk/>
          <pc:sldMk cId="0" sldId="283"/>
        </pc:sldMkLst>
        <pc:spChg chg="del">
          <ac:chgData name="Fan B" userId="db9ed596-3ff8-44ed-9ddf-677f7b64b4c6" providerId="ADAL" clId="{EB6FE681-8D19-5C4E-AAB3-6401E0652CD5}" dt="2025-11-24T07:41:16.480" v="28" actId="478"/>
          <ac:spMkLst>
            <pc:docMk/>
            <pc:sldMk cId="0" sldId="283"/>
            <ac:spMk id="4" creationId="{00000000-0000-0000-0000-000000000000}"/>
          </ac:spMkLst>
        </pc:spChg>
        <pc:picChg chg="add mod">
          <ac:chgData name="Fan B" userId="db9ed596-3ff8-44ed-9ddf-677f7b64b4c6" providerId="ADAL" clId="{EB6FE681-8D19-5C4E-AAB3-6401E0652CD5}" dt="2025-11-24T07:41:19.318" v="29" actId="14100"/>
          <ac:picMkLst>
            <pc:docMk/>
            <pc:sldMk cId="0" sldId="283"/>
            <ac:picMk id="1026" creationId="{18ADF148-9394-EEC1-F796-8167F333E9E2}"/>
          </ac:picMkLst>
        </pc:pic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84"/>
        </pc:sldMkLst>
      </pc:sldChg>
      <pc:sldChg chg="modSp add mod">
        <pc:chgData name="Fan B" userId="db9ed596-3ff8-44ed-9ddf-677f7b64b4c6" providerId="ADAL" clId="{EB6FE681-8D19-5C4E-AAB3-6401E0652CD5}" dt="2025-11-24T07:41:30.333" v="30" actId="14100"/>
        <pc:sldMkLst>
          <pc:docMk/>
          <pc:sldMk cId="0" sldId="285"/>
        </pc:sldMkLst>
        <pc:spChg chg="mod">
          <ac:chgData name="Fan B" userId="db9ed596-3ff8-44ed-9ddf-677f7b64b4c6" providerId="ADAL" clId="{EB6FE681-8D19-5C4E-AAB3-6401E0652CD5}" dt="2025-11-24T07:41:30.333" v="30" actId="14100"/>
          <ac:spMkLst>
            <pc:docMk/>
            <pc:sldMk cId="0" sldId="285"/>
            <ac:spMk id="2" creationId="{00000000-0000-0000-0000-000000000000}"/>
          </ac:spMkLst>
        </pc:s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86"/>
        </pc:sldMkLst>
      </pc:sldChg>
      <pc:sldChg chg="modSp add mod">
        <pc:chgData name="Fan B" userId="db9ed596-3ff8-44ed-9ddf-677f7b64b4c6" providerId="ADAL" clId="{EB6FE681-8D19-5C4E-AAB3-6401E0652CD5}" dt="2025-11-24T07:46:01.593" v="31" actId="14100"/>
        <pc:sldMkLst>
          <pc:docMk/>
          <pc:sldMk cId="0" sldId="287"/>
        </pc:sldMkLst>
        <pc:picChg chg="mod">
          <ac:chgData name="Fan B" userId="db9ed596-3ff8-44ed-9ddf-677f7b64b4c6" providerId="ADAL" clId="{EB6FE681-8D19-5C4E-AAB3-6401E0652CD5}" dt="2025-11-24T07:46:01.593" v="31" actId="14100"/>
          <ac:picMkLst>
            <pc:docMk/>
            <pc:sldMk cId="0" sldId="287"/>
            <ac:picMk id="52" creationId="{00000000-0000-0000-0000-000000000000}"/>
          </ac:picMkLst>
        </pc:picChg>
      </pc:sldChg>
      <pc:sldChg chg="modSp add mod">
        <pc:chgData name="Fan B" userId="db9ed596-3ff8-44ed-9ddf-677f7b64b4c6" providerId="ADAL" clId="{EB6FE681-8D19-5C4E-AAB3-6401E0652CD5}" dt="2025-11-24T07:46:22.683" v="33" actId="14100"/>
        <pc:sldMkLst>
          <pc:docMk/>
          <pc:sldMk cId="0" sldId="288"/>
        </pc:sldMkLst>
        <pc:grpChg chg="mod">
          <ac:chgData name="Fan B" userId="db9ed596-3ff8-44ed-9ddf-677f7b64b4c6" providerId="ADAL" clId="{EB6FE681-8D19-5C4E-AAB3-6401E0652CD5}" dt="2025-11-24T07:46:22.683" v="33" actId="14100"/>
          <ac:grpSpMkLst>
            <pc:docMk/>
            <pc:sldMk cId="0" sldId="288"/>
            <ac:grpSpMk id="48" creationId="{00000000-0000-0000-0000-000000000000}"/>
          </ac:grpSpMkLst>
        </pc:gr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89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90"/>
        </pc:sldMkLst>
      </pc:sldChg>
      <pc:sldChg chg="modSp add mod">
        <pc:chgData name="Fan B" userId="db9ed596-3ff8-44ed-9ddf-677f7b64b4c6" providerId="ADAL" clId="{EB6FE681-8D19-5C4E-AAB3-6401E0652CD5}" dt="2025-11-24T07:47:18.443" v="34" actId="14100"/>
        <pc:sldMkLst>
          <pc:docMk/>
          <pc:sldMk cId="0" sldId="291"/>
        </pc:sldMkLst>
        <pc:spChg chg="mod">
          <ac:chgData name="Fan B" userId="db9ed596-3ff8-44ed-9ddf-677f7b64b4c6" providerId="ADAL" clId="{EB6FE681-8D19-5C4E-AAB3-6401E0652CD5}" dt="2025-11-24T07:47:18.443" v="34" actId="14100"/>
          <ac:spMkLst>
            <pc:docMk/>
            <pc:sldMk cId="0" sldId="291"/>
            <ac:spMk id="2" creationId="{00000000-0000-0000-0000-000000000000}"/>
          </ac:spMkLst>
        </pc:spChg>
      </pc:sldChg>
      <pc:sldChg chg="modSp add mod">
        <pc:chgData name="Fan B" userId="db9ed596-3ff8-44ed-9ddf-677f7b64b4c6" providerId="ADAL" clId="{EB6FE681-8D19-5C4E-AAB3-6401E0652CD5}" dt="2025-11-24T07:51:51.748" v="35" actId="14100"/>
        <pc:sldMkLst>
          <pc:docMk/>
          <pc:sldMk cId="0" sldId="292"/>
        </pc:sldMkLst>
        <pc:spChg chg="mod">
          <ac:chgData name="Fan B" userId="db9ed596-3ff8-44ed-9ddf-677f7b64b4c6" providerId="ADAL" clId="{EB6FE681-8D19-5C4E-AAB3-6401E0652CD5}" dt="2025-11-24T07:51:51.748" v="35" actId="14100"/>
          <ac:spMkLst>
            <pc:docMk/>
            <pc:sldMk cId="0" sldId="292"/>
            <ac:spMk id="2" creationId="{00000000-0000-0000-0000-000000000000}"/>
          </ac:spMkLst>
        </pc:spChg>
      </pc:sldChg>
      <pc:sldChg chg="delSp modSp add mod">
        <pc:chgData name="Fan B" userId="db9ed596-3ff8-44ed-9ddf-677f7b64b4c6" providerId="ADAL" clId="{EB6FE681-8D19-5C4E-AAB3-6401E0652CD5}" dt="2025-11-24T07:54:32.288" v="40" actId="1076"/>
        <pc:sldMkLst>
          <pc:docMk/>
          <pc:sldMk cId="0" sldId="293"/>
        </pc:sldMkLst>
        <pc:spChg chg="mod">
          <ac:chgData name="Fan B" userId="db9ed596-3ff8-44ed-9ddf-677f7b64b4c6" providerId="ADAL" clId="{EB6FE681-8D19-5C4E-AAB3-6401E0652CD5}" dt="2025-11-24T07:54:23.111" v="39" actId="14100"/>
          <ac:spMkLst>
            <pc:docMk/>
            <pc:sldMk cId="0" sldId="293"/>
            <ac:spMk id="2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7:54:32.288" v="40" actId="1076"/>
          <ac:spMkLst>
            <pc:docMk/>
            <pc:sldMk cId="0" sldId="293"/>
            <ac:spMk id="3" creationId="{00000000-0000-0000-0000-000000000000}"/>
          </ac:spMkLst>
        </pc:spChg>
        <pc:picChg chg="del mod">
          <ac:chgData name="Fan B" userId="db9ed596-3ff8-44ed-9ddf-677f7b64b4c6" providerId="ADAL" clId="{EB6FE681-8D19-5C4E-AAB3-6401E0652CD5}" dt="2025-11-24T07:54:10.457" v="38" actId="478"/>
          <ac:picMkLst>
            <pc:docMk/>
            <pc:sldMk cId="0" sldId="293"/>
            <ac:picMk id="4" creationId="{00000000-0000-0000-0000-000000000000}"/>
          </ac:picMkLst>
        </pc:picChg>
      </pc:sldChg>
      <pc:sldChg chg="modSp add mod">
        <pc:chgData name="Fan B" userId="db9ed596-3ff8-44ed-9ddf-677f7b64b4c6" providerId="ADAL" clId="{EB6FE681-8D19-5C4E-AAB3-6401E0652CD5}" dt="2025-11-24T07:54:44.718" v="41" actId="14100"/>
        <pc:sldMkLst>
          <pc:docMk/>
          <pc:sldMk cId="0" sldId="294"/>
        </pc:sldMkLst>
        <pc:spChg chg="mod">
          <ac:chgData name="Fan B" userId="db9ed596-3ff8-44ed-9ddf-677f7b64b4c6" providerId="ADAL" clId="{EB6FE681-8D19-5C4E-AAB3-6401E0652CD5}" dt="2025-11-24T07:54:44.718" v="41" actId="14100"/>
          <ac:spMkLst>
            <pc:docMk/>
            <pc:sldMk cId="0" sldId="294"/>
            <ac:spMk id="2" creationId="{00000000-0000-0000-0000-000000000000}"/>
          </ac:spMkLst>
        </pc:s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95"/>
        </pc:sldMkLst>
      </pc:sldChg>
      <pc:sldChg chg="addSp modSp add">
        <pc:chgData name="Fan B" userId="db9ed596-3ff8-44ed-9ddf-677f7b64b4c6" providerId="ADAL" clId="{EB6FE681-8D19-5C4E-AAB3-6401E0652CD5}" dt="2025-11-24T08:37:41.555" v="44" actId="1076"/>
        <pc:sldMkLst>
          <pc:docMk/>
          <pc:sldMk cId="0" sldId="296"/>
        </pc:sldMkLst>
        <pc:picChg chg="add mod">
          <ac:chgData name="Fan B" userId="db9ed596-3ff8-44ed-9ddf-677f7b64b4c6" providerId="ADAL" clId="{EB6FE681-8D19-5C4E-AAB3-6401E0652CD5}" dt="2025-11-24T08:37:41.555" v="44" actId="1076"/>
          <ac:picMkLst>
            <pc:docMk/>
            <pc:sldMk cId="0" sldId="296"/>
            <ac:picMk id="2050" creationId="{446377F5-78B2-F64E-D869-950D60146AE0}"/>
          </ac:picMkLst>
        </pc:pic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297"/>
        </pc:sldMkLst>
      </pc:sldChg>
      <pc:sldChg chg="addSp delSp modSp add mod">
        <pc:chgData name="Fan B" userId="db9ed596-3ff8-44ed-9ddf-677f7b64b4c6" providerId="ADAL" clId="{EB6FE681-8D19-5C4E-AAB3-6401E0652CD5}" dt="2025-11-24T08:45:50.754" v="59" actId="14100"/>
        <pc:sldMkLst>
          <pc:docMk/>
          <pc:sldMk cId="0" sldId="298"/>
        </pc:sldMkLst>
        <pc:spChg chg="mod">
          <ac:chgData name="Fan B" userId="db9ed596-3ff8-44ed-9ddf-677f7b64b4c6" providerId="ADAL" clId="{EB6FE681-8D19-5C4E-AAB3-6401E0652CD5}" dt="2025-11-24T08:45:50.754" v="59" actId="14100"/>
          <ac:spMkLst>
            <pc:docMk/>
            <pc:sldMk cId="0" sldId="298"/>
            <ac:spMk id="3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8:38:06.716" v="49" actId="1076"/>
          <ac:spMkLst>
            <pc:docMk/>
            <pc:sldMk cId="0" sldId="298"/>
            <ac:spMk id="4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8:38:06.716" v="49" actId="1076"/>
          <ac:spMkLst>
            <pc:docMk/>
            <pc:sldMk cId="0" sldId="298"/>
            <ac:spMk id="5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8:38:08.784" v="50" actId="1076"/>
          <ac:spMkLst>
            <pc:docMk/>
            <pc:sldMk cId="0" sldId="298"/>
            <ac:spMk id="6" creationId="{00000000-0000-0000-0000-000000000000}"/>
          </ac:spMkLst>
        </pc:spChg>
        <pc:spChg chg="del mod">
          <ac:chgData name="Fan B" userId="db9ed596-3ff8-44ed-9ddf-677f7b64b4c6" providerId="ADAL" clId="{EB6FE681-8D19-5C4E-AAB3-6401E0652CD5}" dt="2025-11-24T08:44:59.214" v="53" actId="478"/>
          <ac:spMkLst>
            <pc:docMk/>
            <pc:sldMk cId="0" sldId="298"/>
            <ac:spMk id="7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8:38:06.716" v="49" actId="1076"/>
          <ac:spMkLst>
            <pc:docMk/>
            <pc:sldMk cId="0" sldId="298"/>
            <ac:spMk id="8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24T08:38:06.716" v="49" actId="1076"/>
          <ac:spMkLst>
            <pc:docMk/>
            <pc:sldMk cId="0" sldId="298"/>
            <ac:spMk id="9" creationId="{00000000-0000-0000-0000-000000000000}"/>
          </ac:spMkLst>
        </pc:spChg>
        <pc:grpChg chg="mod">
          <ac:chgData name="Fan B" userId="db9ed596-3ff8-44ed-9ddf-677f7b64b4c6" providerId="ADAL" clId="{EB6FE681-8D19-5C4E-AAB3-6401E0652CD5}" dt="2025-11-24T08:38:06.716" v="49" actId="1076"/>
          <ac:grpSpMkLst>
            <pc:docMk/>
            <pc:sldMk cId="0" sldId="298"/>
            <ac:grpSpMk id="10" creationId="{00000000-0000-0000-0000-000000000000}"/>
          </ac:grpSpMkLst>
        </pc:grpChg>
        <pc:picChg chg="add mod">
          <ac:chgData name="Fan B" userId="db9ed596-3ff8-44ed-9ddf-677f7b64b4c6" providerId="ADAL" clId="{EB6FE681-8D19-5C4E-AAB3-6401E0652CD5}" dt="2025-11-24T08:37:57.573" v="47" actId="1076"/>
          <ac:picMkLst>
            <pc:docMk/>
            <pc:sldMk cId="0" sldId="298"/>
            <ac:picMk id="3074" creationId="{F2675076-13C7-3CA1-CA9A-63F9C7CA7643}"/>
          </ac:picMkLst>
        </pc:picChg>
      </pc:sldChg>
      <pc:sldChg chg="addSp modSp add mod">
        <pc:chgData name="Fan B" userId="db9ed596-3ff8-44ed-9ddf-677f7b64b4c6" providerId="ADAL" clId="{EB6FE681-8D19-5C4E-AAB3-6401E0652CD5}" dt="2025-11-24T08:58:22.962" v="62" actId="1076"/>
        <pc:sldMkLst>
          <pc:docMk/>
          <pc:sldMk cId="0" sldId="299"/>
        </pc:sldMkLst>
        <pc:spChg chg="mod">
          <ac:chgData name="Fan B" userId="db9ed596-3ff8-44ed-9ddf-677f7b64b4c6" providerId="ADAL" clId="{EB6FE681-8D19-5C4E-AAB3-6401E0652CD5}" dt="2025-11-24T08:57:16.494" v="61" actId="1076"/>
          <ac:spMkLst>
            <pc:docMk/>
            <pc:sldMk cId="0" sldId="299"/>
            <ac:spMk id="3" creationId="{00000000-0000-0000-0000-000000000000}"/>
          </ac:spMkLst>
        </pc:spChg>
        <pc:picChg chg="add mod">
          <ac:chgData name="Fan B" userId="db9ed596-3ff8-44ed-9ddf-677f7b64b4c6" providerId="ADAL" clId="{EB6FE681-8D19-5C4E-AAB3-6401E0652CD5}" dt="2025-11-24T08:58:22.962" v="62" actId="1076"/>
          <ac:picMkLst>
            <pc:docMk/>
            <pc:sldMk cId="0" sldId="299"/>
            <ac:picMk id="5" creationId="{13F621F7-A99F-C77B-F67C-2859FA7D0FF4}"/>
          </ac:picMkLst>
        </pc:picChg>
      </pc:sldChg>
      <pc:sldChg chg="modSp add mod">
        <pc:chgData name="Fan B" userId="db9ed596-3ff8-44ed-9ddf-677f7b64b4c6" providerId="ADAL" clId="{EB6FE681-8D19-5C4E-AAB3-6401E0652CD5}" dt="2025-11-24T09:17:40.325" v="63" actId="14100"/>
        <pc:sldMkLst>
          <pc:docMk/>
          <pc:sldMk cId="0" sldId="300"/>
        </pc:sldMkLst>
        <pc:spChg chg="mod">
          <ac:chgData name="Fan B" userId="db9ed596-3ff8-44ed-9ddf-677f7b64b4c6" providerId="ADAL" clId="{EB6FE681-8D19-5C4E-AAB3-6401E0652CD5}" dt="2025-11-24T09:17:40.325" v="63" actId="14100"/>
          <ac:spMkLst>
            <pc:docMk/>
            <pc:sldMk cId="0" sldId="300"/>
            <ac:spMk id="7" creationId="{00000000-0000-0000-0000-000000000000}"/>
          </ac:spMkLst>
        </pc:s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01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02"/>
        </pc:sldMkLst>
      </pc:sldChg>
      <pc:sldChg chg="modSp add mod">
        <pc:chgData name="Fan B" userId="db9ed596-3ff8-44ed-9ddf-677f7b64b4c6" providerId="ADAL" clId="{EB6FE681-8D19-5C4E-AAB3-6401E0652CD5}" dt="2025-11-24T09:27:37.164" v="64" actId="14100"/>
        <pc:sldMkLst>
          <pc:docMk/>
          <pc:sldMk cId="0" sldId="303"/>
        </pc:sldMkLst>
        <pc:spChg chg="mod">
          <ac:chgData name="Fan B" userId="db9ed596-3ff8-44ed-9ddf-677f7b64b4c6" providerId="ADAL" clId="{EB6FE681-8D19-5C4E-AAB3-6401E0652CD5}" dt="2025-11-24T09:27:37.164" v="64" actId="14100"/>
          <ac:spMkLst>
            <pc:docMk/>
            <pc:sldMk cId="0" sldId="303"/>
            <ac:spMk id="2" creationId="{00000000-0000-0000-0000-000000000000}"/>
          </ac:spMkLst>
        </pc:spChg>
      </pc:sldChg>
      <pc:sldChg chg="modSp add mod">
        <pc:chgData name="Fan B" userId="db9ed596-3ff8-44ed-9ddf-677f7b64b4c6" providerId="ADAL" clId="{EB6FE681-8D19-5C4E-AAB3-6401E0652CD5}" dt="2025-11-24T09:27:58.949" v="65" actId="14100"/>
        <pc:sldMkLst>
          <pc:docMk/>
          <pc:sldMk cId="0" sldId="304"/>
        </pc:sldMkLst>
        <pc:spChg chg="mod">
          <ac:chgData name="Fan B" userId="db9ed596-3ff8-44ed-9ddf-677f7b64b4c6" providerId="ADAL" clId="{EB6FE681-8D19-5C4E-AAB3-6401E0652CD5}" dt="2025-11-24T09:27:58.949" v="65" actId="14100"/>
          <ac:spMkLst>
            <pc:docMk/>
            <pc:sldMk cId="0" sldId="304"/>
            <ac:spMk id="2" creationId="{00000000-0000-0000-0000-000000000000}"/>
          </ac:spMkLst>
        </pc:s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05"/>
        </pc:sldMkLst>
      </pc:sldChg>
      <pc:sldChg chg="modSp add mod">
        <pc:chgData name="Fan B" userId="db9ed596-3ff8-44ed-9ddf-677f7b64b4c6" providerId="ADAL" clId="{EB6FE681-8D19-5C4E-AAB3-6401E0652CD5}" dt="2025-11-25T08:29:14.082" v="66" actId="14100"/>
        <pc:sldMkLst>
          <pc:docMk/>
          <pc:sldMk cId="0" sldId="306"/>
        </pc:sldMkLst>
        <pc:spChg chg="mod">
          <ac:chgData name="Fan B" userId="db9ed596-3ff8-44ed-9ddf-677f7b64b4c6" providerId="ADAL" clId="{EB6FE681-8D19-5C4E-AAB3-6401E0652CD5}" dt="2025-11-25T08:29:14.082" v="66" actId="14100"/>
          <ac:spMkLst>
            <pc:docMk/>
            <pc:sldMk cId="0" sldId="306"/>
            <ac:spMk id="5" creationId="{00000000-0000-0000-0000-000000000000}"/>
          </ac:spMkLst>
        </pc:sp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07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08"/>
        </pc:sldMkLst>
      </pc:sldChg>
      <pc:sldChg chg="modSp add mod">
        <pc:chgData name="Fan B" userId="db9ed596-3ff8-44ed-9ddf-677f7b64b4c6" providerId="ADAL" clId="{EB6FE681-8D19-5C4E-AAB3-6401E0652CD5}" dt="2025-11-25T08:32:35.962" v="67" actId="1076"/>
        <pc:sldMkLst>
          <pc:docMk/>
          <pc:sldMk cId="0" sldId="309"/>
        </pc:sldMkLst>
        <pc:spChg chg="mod">
          <ac:chgData name="Fan B" userId="db9ed596-3ff8-44ed-9ddf-677f7b64b4c6" providerId="ADAL" clId="{EB6FE681-8D19-5C4E-AAB3-6401E0652CD5}" dt="2025-11-25T08:32:35.962" v="67" actId="1076"/>
          <ac:spMkLst>
            <pc:docMk/>
            <pc:sldMk cId="0" sldId="309"/>
            <ac:spMk id="4" creationId="{00000000-0000-0000-0000-000000000000}"/>
          </ac:spMkLst>
        </pc:spChg>
      </pc:sldChg>
      <pc:sldChg chg="addSp delSp modSp add mod">
        <pc:chgData name="Fan B" userId="db9ed596-3ff8-44ed-9ddf-677f7b64b4c6" providerId="ADAL" clId="{EB6FE681-8D19-5C4E-AAB3-6401E0652CD5}" dt="2025-11-25T08:43:25.809" v="77" actId="14100"/>
        <pc:sldMkLst>
          <pc:docMk/>
          <pc:sldMk cId="0" sldId="310"/>
        </pc:sldMkLst>
        <pc:spChg chg="mod">
          <ac:chgData name="Fan B" userId="db9ed596-3ff8-44ed-9ddf-677f7b64b4c6" providerId="ADAL" clId="{EB6FE681-8D19-5C4E-AAB3-6401E0652CD5}" dt="2025-11-25T08:39:02.339" v="71" actId="1076"/>
          <ac:spMkLst>
            <pc:docMk/>
            <pc:sldMk cId="0" sldId="310"/>
            <ac:spMk id="3" creationId="{00000000-0000-0000-0000-000000000000}"/>
          </ac:spMkLst>
        </pc:spChg>
        <pc:spChg chg="del">
          <ac:chgData name="Fan B" userId="db9ed596-3ff8-44ed-9ddf-677f7b64b4c6" providerId="ADAL" clId="{EB6FE681-8D19-5C4E-AAB3-6401E0652CD5}" dt="2025-11-25T08:39:17.758" v="74" actId="478"/>
          <ac:spMkLst>
            <pc:docMk/>
            <pc:sldMk cId="0" sldId="310"/>
            <ac:spMk id="5" creationId="{00000000-0000-0000-0000-000000000000}"/>
          </ac:spMkLst>
        </pc:spChg>
        <pc:spChg chg="del">
          <ac:chgData name="Fan B" userId="db9ed596-3ff8-44ed-9ddf-677f7b64b4c6" providerId="ADAL" clId="{EB6FE681-8D19-5C4E-AAB3-6401E0652CD5}" dt="2025-11-25T08:39:17.758" v="74" actId="478"/>
          <ac:spMkLst>
            <pc:docMk/>
            <pc:sldMk cId="0" sldId="310"/>
            <ac:spMk id="6" creationId="{00000000-0000-0000-0000-000000000000}"/>
          </ac:spMkLst>
        </pc:spChg>
        <pc:spChg chg="del">
          <ac:chgData name="Fan B" userId="db9ed596-3ff8-44ed-9ddf-677f7b64b4c6" providerId="ADAL" clId="{EB6FE681-8D19-5C4E-AAB3-6401E0652CD5}" dt="2025-11-25T08:39:17.758" v="74" actId="478"/>
          <ac:spMkLst>
            <pc:docMk/>
            <pc:sldMk cId="0" sldId="310"/>
            <ac:spMk id="8" creationId="{00000000-0000-0000-0000-000000000000}"/>
          </ac:spMkLst>
        </pc:spChg>
        <pc:picChg chg="del">
          <ac:chgData name="Fan B" userId="db9ed596-3ff8-44ed-9ddf-677f7b64b4c6" providerId="ADAL" clId="{EB6FE681-8D19-5C4E-AAB3-6401E0652CD5}" dt="2025-11-25T08:39:17.758" v="74" actId="478"/>
          <ac:picMkLst>
            <pc:docMk/>
            <pc:sldMk cId="0" sldId="310"/>
            <ac:picMk id="4" creationId="{00000000-0000-0000-0000-000000000000}"/>
          </ac:picMkLst>
        </pc:picChg>
        <pc:picChg chg="del">
          <ac:chgData name="Fan B" userId="db9ed596-3ff8-44ed-9ddf-677f7b64b4c6" providerId="ADAL" clId="{EB6FE681-8D19-5C4E-AAB3-6401E0652CD5}" dt="2025-11-25T08:39:17.758" v="74" actId="478"/>
          <ac:picMkLst>
            <pc:docMk/>
            <pc:sldMk cId="0" sldId="310"/>
            <ac:picMk id="7" creationId="{00000000-0000-0000-0000-000000000000}"/>
          </ac:picMkLst>
        </pc:picChg>
        <pc:picChg chg="del">
          <ac:chgData name="Fan B" userId="db9ed596-3ff8-44ed-9ddf-677f7b64b4c6" providerId="ADAL" clId="{EB6FE681-8D19-5C4E-AAB3-6401E0652CD5}" dt="2025-11-25T08:39:17.758" v="74" actId="478"/>
          <ac:picMkLst>
            <pc:docMk/>
            <pc:sldMk cId="0" sldId="310"/>
            <ac:picMk id="9" creationId="{00000000-0000-0000-0000-000000000000}"/>
          </ac:picMkLst>
        </pc:picChg>
        <pc:picChg chg="add mod">
          <ac:chgData name="Fan B" userId="db9ed596-3ff8-44ed-9ddf-677f7b64b4c6" providerId="ADAL" clId="{EB6FE681-8D19-5C4E-AAB3-6401E0652CD5}" dt="2025-11-25T08:43:25.809" v="77" actId="14100"/>
          <ac:picMkLst>
            <pc:docMk/>
            <pc:sldMk cId="0" sldId="310"/>
            <ac:picMk id="1026" creationId="{0F3302AF-4C73-A432-75E0-C22A6588FFEC}"/>
          </ac:picMkLst>
        </pc:pic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1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2"/>
        </pc:sldMkLst>
      </pc:sldChg>
      <pc:sldChg chg="addSp modSp add mod">
        <pc:chgData name="Fan B" userId="db9ed596-3ff8-44ed-9ddf-677f7b64b4c6" providerId="ADAL" clId="{EB6FE681-8D19-5C4E-AAB3-6401E0652CD5}" dt="2025-11-25T09:04:09.110" v="168" actId="1076"/>
        <pc:sldMkLst>
          <pc:docMk/>
          <pc:sldMk cId="0" sldId="313"/>
        </pc:sldMkLst>
        <pc:picChg chg="mod">
          <ac:chgData name="Fan B" userId="db9ed596-3ff8-44ed-9ddf-677f7b64b4c6" providerId="ADAL" clId="{EB6FE681-8D19-5C4E-AAB3-6401E0652CD5}" dt="2025-11-25T09:03:45.806" v="160" actId="1076"/>
          <ac:picMkLst>
            <pc:docMk/>
            <pc:sldMk cId="0" sldId="313"/>
            <ac:picMk id="4" creationId="{00000000-0000-0000-0000-000000000000}"/>
          </ac:picMkLst>
        </pc:picChg>
        <pc:picChg chg="add mod">
          <ac:chgData name="Fan B" userId="db9ed596-3ff8-44ed-9ddf-677f7b64b4c6" providerId="ADAL" clId="{EB6FE681-8D19-5C4E-AAB3-6401E0652CD5}" dt="2025-11-25T09:03:57.654" v="162" actId="14100"/>
          <ac:picMkLst>
            <pc:docMk/>
            <pc:sldMk cId="0" sldId="313"/>
            <ac:picMk id="2050" creationId="{1C4611E8-33B6-6C3E-582A-5180A904A6CA}"/>
          </ac:picMkLst>
        </pc:picChg>
        <pc:picChg chg="add mod">
          <ac:chgData name="Fan B" userId="db9ed596-3ff8-44ed-9ddf-677f7b64b4c6" providerId="ADAL" clId="{EB6FE681-8D19-5C4E-AAB3-6401E0652CD5}" dt="2025-11-25T09:04:09.110" v="168" actId="1076"/>
          <ac:picMkLst>
            <pc:docMk/>
            <pc:sldMk cId="0" sldId="313"/>
            <ac:picMk id="2052" creationId="{AD629984-AA1C-D4B6-EF54-582AC8C5598B}"/>
          </ac:picMkLst>
        </pc:picChg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4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5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6"/>
        </pc:sldMkLst>
      </pc:sldChg>
      <pc:sldChg chg="add mod modShow">
        <pc:chgData name="Fan B" userId="db9ed596-3ff8-44ed-9ddf-677f7b64b4c6" providerId="ADAL" clId="{EB6FE681-8D19-5C4E-AAB3-6401E0652CD5}" dt="2025-11-25T09:00:53.105" v="155" actId="729"/>
        <pc:sldMkLst>
          <pc:docMk/>
          <pc:sldMk cId="0" sldId="317"/>
        </pc:sldMkLst>
      </pc:sldChg>
      <pc:sldChg chg="add mod modShow">
        <pc:chgData name="Fan B" userId="db9ed596-3ff8-44ed-9ddf-677f7b64b4c6" providerId="ADAL" clId="{EB6FE681-8D19-5C4E-AAB3-6401E0652CD5}" dt="2025-11-25T09:00:53.105" v="155" actId="729"/>
        <pc:sldMkLst>
          <pc:docMk/>
          <pc:sldMk cId="0" sldId="318"/>
        </pc:sldMkLst>
      </pc:sldChg>
      <pc:sldChg chg="add">
        <pc:chgData name="Fan B" userId="db9ed596-3ff8-44ed-9ddf-677f7b64b4c6" providerId="ADAL" clId="{EB6FE681-8D19-5C4E-AAB3-6401E0652CD5}" dt="2025-11-24T02:48:30.501" v="2"/>
        <pc:sldMkLst>
          <pc:docMk/>
          <pc:sldMk cId="0" sldId="319"/>
        </pc:sldMkLst>
      </pc:sldChg>
      <pc:sldChg chg="addSp modSp new mod">
        <pc:chgData name="Fan B" userId="db9ed596-3ff8-44ed-9ddf-677f7b64b4c6" providerId="ADAL" clId="{EB6FE681-8D19-5C4E-AAB3-6401E0652CD5}" dt="2025-11-25T08:57:35.078" v="154" actId="14100"/>
        <pc:sldMkLst>
          <pc:docMk/>
          <pc:sldMk cId="744980559" sldId="320"/>
        </pc:sldMkLst>
        <pc:spChg chg="mod">
          <ac:chgData name="Fan B" userId="db9ed596-3ff8-44ed-9ddf-677f7b64b4c6" providerId="ADAL" clId="{EB6FE681-8D19-5C4E-AAB3-6401E0652CD5}" dt="2025-11-25T08:57:35.078" v="154" actId="14100"/>
          <ac:spMkLst>
            <pc:docMk/>
            <pc:sldMk cId="744980559" sldId="320"/>
            <ac:spMk id="2" creationId="{074D7841-2A51-0B41-72C3-FFBF3941FCDF}"/>
          </ac:spMkLst>
        </pc:spChg>
        <pc:spChg chg="add mod">
          <ac:chgData name="Fan B" userId="db9ed596-3ff8-44ed-9ddf-677f7b64b4c6" providerId="ADAL" clId="{EB6FE681-8D19-5C4E-AAB3-6401E0652CD5}" dt="2025-11-25T08:57:05.702" v="104" actId="1076"/>
          <ac:spMkLst>
            <pc:docMk/>
            <pc:sldMk cId="744980559" sldId="320"/>
            <ac:spMk id="3" creationId="{A9E81AF8-CED1-F55A-B3F0-F99E74F482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080E6-E3A8-C048-99F7-9FB476C1824B}" type="datetimeFigureOut">
              <a:t>2025/12/16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D9949-0993-F146-9998-2F011B3976D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43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D9949-0993-F146-9998-2F011B3976DE}" type="slidenum"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95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100" y="342900"/>
            <a:ext cx="459867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000" y="2349500"/>
            <a:ext cx="12136120" cy="666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57100" y="9344253"/>
            <a:ext cx="281940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8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9900" y="7249159"/>
            <a:ext cx="483044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52755" indent="609600">
              <a:lnSpc>
                <a:spcPct val="131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slides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Kevin</a:t>
            </a:r>
            <a:r>
              <a:rPr sz="1400" b="1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Wayne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Copyright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2005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Pearson-Addison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Wesley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100" b="1" spc="80" dirty="0">
                <a:solidFill>
                  <a:srgbClr val="FFFFFF"/>
                </a:solidFill>
                <a:latin typeface="Tahoma"/>
                <a:cs typeface="Tahoma"/>
              </a:rPr>
              <a:t>http://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05" dirty="0">
                <a:solidFill>
                  <a:srgbClr val="FFFFFF"/>
                </a:solidFill>
                <a:latin typeface="Tahoma"/>
                <a:cs typeface="Tahoma"/>
              </a:rPr>
              <a:t>www.cs.princeton.edu/</a:t>
            </a:r>
            <a:r>
              <a:rPr sz="11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85" dirty="0">
                <a:solidFill>
                  <a:srgbClr val="FFFFFF"/>
                </a:solidFill>
                <a:latin typeface="Tahoma"/>
                <a:cs typeface="Tahoma"/>
              </a:rPr>
              <a:t>~wayne/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50" dirty="0">
                <a:solidFill>
                  <a:srgbClr val="FFFFFF"/>
                </a:solidFill>
                <a:latin typeface="Tahoma"/>
                <a:cs typeface="Tahoma"/>
              </a:rPr>
              <a:t>kleinberg-</a:t>
            </a:r>
            <a:r>
              <a:rPr sz="1100" b="1" spc="114" dirty="0">
                <a:solidFill>
                  <a:srgbClr val="FFFFFF"/>
                </a:solidFill>
                <a:latin typeface="Tahoma"/>
                <a:cs typeface="Tahoma"/>
              </a:rPr>
              <a:t>tardos 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8456" y="2349501"/>
            <a:ext cx="6516370" cy="0"/>
          </a:xfrm>
          <a:custGeom>
            <a:avLst/>
            <a:gdLst/>
            <a:ahLst/>
            <a:cxnLst/>
            <a:rect l="l" t="t" r="r" b="b"/>
            <a:pathLst>
              <a:path w="6516370">
                <a:moveTo>
                  <a:pt x="0" y="0"/>
                </a:moveTo>
                <a:lnTo>
                  <a:pt x="6516024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45623" y="9278540"/>
            <a:ext cx="267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Last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updated </a:t>
            </a: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2/16/20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10:57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16600" y="1612900"/>
            <a:ext cx="399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solidFill>
                  <a:srgbClr val="FFFFFF"/>
                </a:solidFill>
                <a:latin typeface="Tahoma"/>
                <a:cs typeface="Tahoma"/>
              </a:rPr>
              <a:t>8.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285" dirty="0">
                <a:solidFill>
                  <a:srgbClr val="FFFFFF"/>
                </a:solidFill>
                <a:latin typeface="Tahoma"/>
                <a:cs typeface="Tahoma"/>
              </a:rPr>
              <a:t>Intractability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910" dirty="0">
                <a:solidFill>
                  <a:srgbClr val="FFFFFF"/>
                </a:solidFill>
                <a:latin typeface="Tahoma"/>
                <a:cs typeface="Tahoma"/>
              </a:rPr>
              <a:t>II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6600" y="2527300"/>
            <a:ext cx="2383155" cy="2565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i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370" dirty="0">
                <a:solidFill>
                  <a:srgbClr val="FFFFFF"/>
                </a:solidFill>
                <a:latin typeface="Verdana"/>
                <a:cs typeface="Verdana"/>
              </a:rPr>
              <a:t>vs.</a:t>
            </a:r>
            <a:r>
              <a:rPr sz="3000" i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spc="-25" dirty="0">
                <a:solidFill>
                  <a:srgbClr val="FFFFFF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0" dirty="0">
                <a:solidFill>
                  <a:srgbClr val="FFFFFF"/>
                </a:solidFill>
                <a:latin typeface="Verdana"/>
                <a:cs typeface="Verdana"/>
              </a:rPr>
              <a:t>NP-</a:t>
            </a:r>
            <a:r>
              <a:rPr sz="3000" i="1" spc="-305" dirty="0">
                <a:solidFill>
                  <a:srgbClr val="FFFFFF"/>
                </a:solidFill>
                <a:latin typeface="Verdana"/>
                <a:cs typeface="Verdana"/>
              </a:rPr>
              <a:t>complete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0" dirty="0">
                <a:solidFill>
                  <a:srgbClr val="FFFFFF"/>
                </a:solidFill>
                <a:latin typeface="Verdana"/>
                <a:cs typeface="Verdana"/>
              </a:rPr>
              <a:t>co-</a:t>
            </a:r>
            <a:r>
              <a:rPr sz="3000" i="1" spc="-35" dirty="0">
                <a:solidFill>
                  <a:srgbClr val="FFFFFF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45" dirty="0">
                <a:solidFill>
                  <a:srgbClr val="FFFFFF"/>
                </a:solidFill>
                <a:latin typeface="Verdana"/>
                <a:cs typeface="Verdana"/>
              </a:rPr>
              <a:t>NP-</a:t>
            </a:r>
            <a:r>
              <a:rPr sz="3000" i="1" spc="-20" dirty="0">
                <a:solidFill>
                  <a:srgbClr val="FFFFFF"/>
                </a:solidFill>
                <a:latin typeface="Verdana"/>
                <a:cs typeface="Verdana"/>
              </a:rPr>
              <a:t>hard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-10" dirty="0"/>
              <a:t>Intractability:</a:t>
            </a:r>
            <a:r>
              <a:rPr dirty="0"/>
              <a:t>	</a:t>
            </a:r>
            <a:r>
              <a:rPr spc="50" dirty="0"/>
              <a:t>quiz</a:t>
            </a:r>
            <a:r>
              <a:rPr spc="30" dirty="0"/>
              <a:t> </a:t>
            </a:r>
            <a:r>
              <a:rPr spc="200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00" y="1346200"/>
            <a:ext cx="9890760" cy="418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graph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spc="50" dirty="0">
                <a:latin typeface="Tahoma"/>
                <a:cs typeface="Tahoma"/>
              </a:rPr>
              <a:t>problems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known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be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in</a:t>
            </a:r>
            <a:r>
              <a:rPr sz="2400" b="1" spc="140" dirty="0">
                <a:latin typeface="Tahoma"/>
                <a:cs typeface="Tahoma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15365" indent="-647065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longest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longest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longest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length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longest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path.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above.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7900" y="2946400"/>
            <a:ext cx="762000" cy="762000"/>
            <a:chOff x="977900" y="2946400"/>
            <a:chExt cx="762000" cy="762000"/>
          </a:xfrm>
        </p:grpSpPr>
        <p:sp>
          <p:nvSpPr>
            <p:cNvPr id="10" name="object 10"/>
            <p:cNvSpPr/>
            <p:nvPr/>
          </p:nvSpPr>
          <p:spPr>
            <a:xfrm>
              <a:off x="1054100" y="30226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30226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6500" y="9407753"/>
            <a:ext cx="2819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10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-10" dirty="0"/>
              <a:t>Intractability:</a:t>
            </a:r>
            <a:r>
              <a:rPr dirty="0"/>
              <a:t>	</a:t>
            </a:r>
            <a:r>
              <a:rPr spc="50" dirty="0"/>
              <a:t>quiz</a:t>
            </a:r>
            <a:r>
              <a:rPr spc="30" dirty="0"/>
              <a:t> </a:t>
            </a:r>
            <a:r>
              <a:rPr spc="200" dirty="0"/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00" y="1346200"/>
            <a:ext cx="8545830" cy="418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latin typeface="Tahoma"/>
                <a:cs typeface="Tahoma"/>
              </a:rPr>
              <a:t>In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complexity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theory,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abbreviation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stands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for…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15365" indent="-647065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Nope.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space.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Nondeterministic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7900" y="5016500"/>
            <a:ext cx="762000" cy="762000"/>
            <a:chOff x="977900" y="5016500"/>
            <a:chExt cx="762000" cy="762000"/>
          </a:xfrm>
        </p:grpSpPr>
        <p:sp>
          <p:nvSpPr>
            <p:cNvPr id="10" name="object 10"/>
            <p:cNvSpPr/>
            <p:nvPr/>
          </p:nvSpPr>
          <p:spPr>
            <a:xfrm>
              <a:off x="1054100" y="50927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50927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6500" y="9407753"/>
            <a:ext cx="2819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11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Significance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225" dirty="0"/>
              <a:t>NP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988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9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certifier.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6000" y="3454400"/>
            <a:ext cx="10414000" cy="2133600"/>
          </a:xfrm>
          <a:custGeom>
            <a:avLst/>
            <a:gdLst/>
            <a:ahLst/>
            <a:cxnLst/>
            <a:rect l="l" t="t" r="r" b="b"/>
            <a:pathLst>
              <a:path w="10414000" h="2133600">
                <a:moveTo>
                  <a:pt x="10414000" y="0"/>
                </a:moveTo>
                <a:lnTo>
                  <a:pt x="0" y="0"/>
                </a:lnTo>
                <a:lnTo>
                  <a:pt x="0" y="2133600"/>
                </a:lnTo>
                <a:lnTo>
                  <a:pt x="10414000" y="2133600"/>
                </a:lnTo>
                <a:lnTo>
                  <a:pt x="1041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5400" y="3502659"/>
            <a:ext cx="9559925" cy="16891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28600" marR="5080" indent="-228600">
              <a:lnSpc>
                <a:spcPct val="151000"/>
              </a:lnSpc>
              <a:spcBef>
                <a:spcPts val="150"/>
              </a:spcBef>
              <a:tabLst>
                <a:tab pos="5680075" algn="l"/>
                <a:tab pos="6179820" algn="l"/>
              </a:tabLst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NP</a:t>
            </a:r>
            <a:r>
              <a:rPr sz="2400" i="1" spc="-9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captures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vast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domains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computational,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scientific,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mathematical </a:t>
            </a:r>
            <a:r>
              <a:rPr sz="2400" i="1" dirty="0">
                <a:latin typeface="Times New Roman"/>
                <a:cs typeface="Times New Roman"/>
              </a:rPr>
              <a:t>endeavors,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seems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roughly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delimit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what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mathematicians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scientists </a:t>
            </a:r>
            <a:r>
              <a:rPr sz="2400" i="1" dirty="0">
                <a:latin typeface="Times New Roman"/>
                <a:cs typeface="Times New Roman"/>
              </a:rPr>
              <a:t>have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been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aspiring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compute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feasibly.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Christos</a:t>
            </a:r>
            <a:r>
              <a:rPr sz="2400" i="1" spc="-9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Papadimitriou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400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00"/>
              </a:spcBef>
              <a:tabLst>
                <a:tab pos="6894830" algn="l"/>
                <a:tab pos="7393940" algn="l"/>
              </a:tabLst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ideal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world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would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renamed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vs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90" dirty="0">
                <a:latin typeface="Times New Roman"/>
                <a:cs typeface="Times New Roman"/>
              </a:rPr>
              <a:t>VP.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Clyde</a:t>
            </a:r>
            <a:r>
              <a:rPr sz="24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Kruskal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P,</a:t>
            </a:r>
            <a:r>
              <a:rPr spc="55" dirty="0"/>
              <a:t> </a:t>
            </a:r>
            <a:r>
              <a:rPr dirty="0"/>
              <a:t>NP,</a:t>
            </a:r>
            <a:r>
              <a:rPr spc="55" dirty="0"/>
              <a:t> </a:t>
            </a:r>
            <a:r>
              <a:rPr spc="95" dirty="0"/>
              <a:t>and</a:t>
            </a:r>
            <a:r>
              <a:rPr spc="60" dirty="0"/>
              <a:t> </a:t>
            </a:r>
            <a:r>
              <a:rPr spc="25" dirty="0"/>
              <a:t>EXP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9300" y="1216660"/>
            <a:ext cx="11668760" cy="822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1360170">
              <a:lnSpc>
                <a:spcPct val="131900"/>
              </a:lnSpc>
              <a:spcBef>
                <a:spcPts val="100"/>
              </a:spcBef>
              <a:tabLst>
                <a:tab pos="83693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6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certifier.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87693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EXP.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exponential-</a:t>
            </a:r>
            <a:r>
              <a:rPr sz="2400" spc="-10" dirty="0">
                <a:latin typeface="Lucida Sans Unicode"/>
                <a:cs typeface="Lucida Sans Unicode"/>
              </a:rPr>
              <a:t>time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2033270" algn="l"/>
                <a:tab pos="2372995" algn="l"/>
                <a:tab pos="27425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spc="-50" dirty="0">
                <a:latin typeface="Tahoma"/>
                <a:cs typeface="Tahoma"/>
              </a:rPr>
              <a:t>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400" spc="-5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ts val="2615"/>
              </a:lnSpc>
              <a:spcBef>
                <a:spcPts val="919"/>
              </a:spcBef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945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definition,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624776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Certificate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ε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45"/>
              </a:spcBef>
            </a:pPr>
            <a:endParaRPr sz="2400">
              <a:latin typeface="Trebuchet MS"/>
              <a:cs typeface="Trebuchet MS"/>
            </a:endParaRPr>
          </a:p>
          <a:p>
            <a:pPr marL="63500">
              <a:lnSpc>
                <a:spcPct val="100000"/>
              </a:lnSpc>
              <a:tabLst>
                <a:tab pos="2033270" algn="l"/>
                <a:tab pos="2606675" algn="l"/>
                <a:tab pos="297688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400" spc="-5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0" dirty="0">
                <a:latin typeface="Tahoma"/>
                <a:cs typeface="Tahoma"/>
              </a:rPr>
              <a:t>EXP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ts val="2615"/>
              </a:lnSpc>
              <a:spcBef>
                <a:spcPts val="919"/>
              </a:spcBef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47700" marR="1798320" indent="-457200">
              <a:lnSpc>
                <a:spcPts val="3800"/>
              </a:lnSpc>
              <a:spcBef>
                <a:spcPts val="545"/>
              </a:spcBef>
              <a:tabLst>
                <a:tab pos="538289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definition,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certifier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where certificate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satisfies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3000" spc="-465" baseline="2777" dirty="0">
                <a:latin typeface="Symbol"/>
                <a:cs typeface="Symbol"/>
              </a:rPr>
              <a:t></a:t>
            </a:r>
            <a:r>
              <a:rPr sz="2400" i="1" spc="-310" dirty="0">
                <a:latin typeface="Times New Roman"/>
                <a:cs typeface="Times New Roman"/>
              </a:rPr>
              <a:t>t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3000" spc="-930" baseline="2777" dirty="0">
                <a:latin typeface="Symbol"/>
                <a:cs typeface="Symbol"/>
              </a:rPr>
              <a:t></a:t>
            </a:r>
            <a:r>
              <a:rPr sz="3000" spc="165" baseline="2777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65" dirty="0">
                <a:latin typeface="Times New Roman"/>
                <a:cs typeface="Times New Roman"/>
              </a:rPr>
              <a:t>p</a:t>
            </a:r>
            <a:r>
              <a:rPr sz="2400" spc="-165" dirty="0">
                <a:latin typeface="Times New Roman"/>
                <a:cs typeface="Times New Roman"/>
              </a:rPr>
              <a:t>(</a:t>
            </a:r>
            <a:r>
              <a:rPr sz="3000" spc="-247" baseline="2777" dirty="0">
                <a:latin typeface="Symbol"/>
                <a:cs typeface="Symbol"/>
              </a:rPr>
              <a:t></a:t>
            </a:r>
            <a:r>
              <a:rPr sz="2400" i="1" spc="-165" dirty="0">
                <a:latin typeface="Times New Roman"/>
                <a:cs typeface="Times New Roman"/>
              </a:rPr>
              <a:t>s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3000" spc="-472" baseline="2777" dirty="0">
                <a:latin typeface="Symbol"/>
                <a:cs typeface="Symbol"/>
              </a:rPr>
              <a:t></a:t>
            </a:r>
            <a:r>
              <a:rPr sz="2400" spc="-315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Symbol"/>
                <a:cs typeface="Symbol"/>
              </a:rPr>
              <a:t>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400"/>
              </a:lnSpc>
              <a:tabLst>
                <a:tab pos="8529320" algn="l"/>
                <a:tab pos="884936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 instance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 run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 all strings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3000" spc="-465" baseline="2777" dirty="0">
                <a:latin typeface="Symbol"/>
                <a:cs typeface="Symbol"/>
              </a:rPr>
              <a:t></a:t>
            </a:r>
            <a:r>
              <a:rPr sz="2400" i="1" spc="-310" dirty="0">
                <a:latin typeface="Times New Roman"/>
                <a:cs typeface="Times New Roman"/>
              </a:rPr>
              <a:t>t</a:t>
            </a:r>
            <a:r>
              <a:rPr sz="2400" i="1" spc="-355" dirty="0">
                <a:latin typeface="Times New Roman"/>
                <a:cs typeface="Times New Roman"/>
              </a:rPr>
              <a:t> </a:t>
            </a:r>
            <a:r>
              <a:rPr sz="3000" spc="-1005" baseline="2777" dirty="0">
                <a:latin typeface="Symbol"/>
                <a:cs typeface="Symbol"/>
              </a:rPr>
              <a:t></a:t>
            </a:r>
            <a:r>
              <a:rPr sz="3000" baseline="2777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65" dirty="0">
                <a:latin typeface="Times New Roman"/>
                <a:cs typeface="Times New Roman"/>
              </a:rPr>
              <a:t>p</a:t>
            </a:r>
            <a:r>
              <a:rPr sz="2400" spc="-165" dirty="0">
                <a:latin typeface="Times New Roman"/>
                <a:cs typeface="Times New Roman"/>
              </a:rPr>
              <a:t>(</a:t>
            </a:r>
            <a:r>
              <a:rPr sz="3000" spc="-247" baseline="2777" dirty="0">
                <a:latin typeface="Symbol"/>
                <a:cs typeface="Symbol"/>
              </a:rPr>
              <a:t></a:t>
            </a:r>
            <a:r>
              <a:rPr sz="2400" i="1" spc="-165" dirty="0">
                <a:latin typeface="Times New Roman"/>
                <a:cs typeface="Times New Roman"/>
              </a:rPr>
              <a:t>s</a:t>
            </a:r>
            <a:r>
              <a:rPr sz="2400" i="1" spc="-340" dirty="0">
                <a:latin typeface="Times New Roman"/>
                <a:cs typeface="Times New Roman"/>
              </a:rPr>
              <a:t> </a:t>
            </a:r>
            <a:r>
              <a:rPr sz="3000" spc="-37" baseline="2777" dirty="0">
                <a:latin typeface="Symbol"/>
                <a:cs typeface="Symbol"/>
              </a:rPr>
              <a:t>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1090041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Return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returns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potential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certificates.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45"/>
              </a:spcBef>
            </a:pPr>
            <a:endParaRPr sz="2400">
              <a:latin typeface="Trebuchet MS"/>
              <a:cs typeface="Trebuchet MS"/>
            </a:endParaRPr>
          </a:p>
          <a:p>
            <a:pPr marL="63500">
              <a:lnSpc>
                <a:spcPct val="100000"/>
              </a:lnSpc>
              <a:tabLst>
                <a:tab pos="955675" algn="l"/>
                <a:tab pos="1294765" algn="l"/>
                <a:tab pos="1614805" algn="l"/>
                <a:tab pos="2388870" algn="l"/>
                <a:tab pos="286067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Fact.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spc="-50" dirty="0">
                <a:latin typeface="Tahoma"/>
                <a:cs typeface="Tahoma"/>
              </a:rPr>
              <a:t>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≠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EXP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→</a:t>
            </a:r>
            <a:r>
              <a:rPr sz="2400" dirty="0">
                <a:latin typeface="Lucida Sans Unicode"/>
                <a:cs typeface="Lucida Sans Unicode"/>
              </a:rPr>
              <a:t>	either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≠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ahoma"/>
                <a:cs typeface="Tahoma"/>
              </a:rPr>
              <a:t>EXP</a:t>
            </a:r>
            <a:r>
              <a:rPr sz="2400" spc="-20" dirty="0">
                <a:latin typeface="Lucida Sans Unicode"/>
                <a:cs typeface="Lucida Sans Unicode"/>
              </a:rPr>
              <a:t>,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both.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8660" algn="l"/>
              </a:tabLst>
            </a:pPr>
            <a:r>
              <a:rPr spc="-30" dirty="0"/>
              <a:t>The</a:t>
            </a:r>
            <a:r>
              <a:rPr spc="-85" dirty="0"/>
              <a:t> </a:t>
            </a:r>
            <a:r>
              <a:rPr dirty="0"/>
              <a:t>main</a:t>
            </a:r>
            <a:r>
              <a:rPr spc="-80" dirty="0"/>
              <a:t> </a:t>
            </a:r>
            <a:r>
              <a:rPr spc="-10" dirty="0"/>
              <a:t>question:</a:t>
            </a:r>
            <a:r>
              <a:rPr dirty="0"/>
              <a:t>	P</a:t>
            </a:r>
            <a:r>
              <a:rPr spc="-90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spc="225" dirty="0"/>
              <a:t>NP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7066" y="4881837"/>
            <a:ext cx="4330634" cy="419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2800" y="1216660"/>
            <a:ext cx="8186420" cy="31292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120"/>
              </a:spcBef>
              <a:tabLst>
                <a:tab pos="588645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spc="50" dirty="0">
                <a:latin typeface="Lucida Sans Unicode"/>
                <a:cs typeface="Lucida Sans Unicode"/>
              </a:rPr>
              <a:t>How</a:t>
            </a:r>
            <a:r>
              <a:rPr sz="2400" dirty="0">
                <a:latin typeface="Lucida Sans Unicode"/>
                <a:cs typeface="Lucida Sans Unicode"/>
              </a:rPr>
              <a:t> to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 an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 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variables?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1019"/>
              </a:spcBef>
              <a:tabLst>
                <a:tab pos="562610" algn="l"/>
                <a:tab pos="351282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A.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Exhaustive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search:</a:t>
            </a:r>
            <a:r>
              <a:rPr sz="2400" dirty="0">
                <a:latin typeface="Lucida Sans Unicode"/>
                <a:cs typeface="Lucida Sans Unicode"/>
              </a:rPr>
              <a:t>	try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54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assignments.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675640">
              <a:lnSpc>
                <a:spcPct val="135400"/>
              </a:lnSpc>
              <a:tabLst>
                <a:tab pos="588645" algn="l"/>
                <a:tab pos="195707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anything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substantially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clever? 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Conjecture.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70" dirty="0">
                <a:latin typeface="Lucida Sans Unicode"/>
                <a:cs typeface="Lucida Sans Unicode"/>
              </a:rPr>
              <a:t> 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R="703580" algn="ctr">
              <a:lnSpc>
                <a:spcPct val="100000"/>
              </a:lnSpc>
              <a:spcBef>
                <a:spcPts val="302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“intractable”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1805" y="3581400"/>
            <a:ext cx="3187700" cy="319405"/>
          </a:xfrm>
          <a:custGeom>
            <a:avLst/>
            <a:gdLst/>
            <a:ahLst/>
            <a:cxnLst/>
            <a:rect l="l" t="t" r="r" b="b"/>
            <a:pathLst>
              <a:path w="3187700" h="319404">
                <a:moveTo>
                  <a:pt x="3187700" y="0"/>
                </a:moveTo>
                <a:lnTo>
                  <a:pt x="3179721" y="50387"/>
                </a:lnTo>
                <a:lnTo>
                  <a:pt x="3157506" y="94148"/>
                </a:lnTo>
                <a:lnTo>
                  <a:pt x="3123630" y="128657"/>
                </a:lnTo>
                <a:lnTo>
                  <a:pt x="3080671" y="151287"/>
                </a:lnTo>
                <a:lnTo>
                  <a:pt x="3031208" y="159414"/>
                </a:lnTo>
                <a:lnTo>
                  <a:pt x="1750341" y="159414"/>
                </a:lnTo>
                <a:lnTo>
                  <a:pt x="1700878" y="167541"/>
                </a:lnTo>
                <a:lnTo>
                  <a:pt x="1657920" y="190172"/>
                </a:lnTo>
                <a:lnTo>
                  <a:pt x="1624044" y="224681"/>
                </a:lnTo>
                <a:lnTo>
                  <a:pt x="1601828" y="268442"/>
                </a:lnTo>
                <a:lnTo>
                  <a:pt x="1593850" y="318829"/>
                </a:lnTo>
                <a:lnTo>
                  <a:pt x="1585871" y="268442"/>
                </a:lnTo>
                <a:lnTo>
                  <a:pt x="1563656" y="224681"/>
                </a:lnTo>
                <a:lnTo>
                  <a:pt x="1529780" y="190172"/>
                </a:lnTo>
                <a:lnTo>
                  <a:pt x="1486821" y="167541"/>
                </a:lnTo>
                <a:lnTo>
                  <a:pt x="1437358" y="159414"/>
                </a:lnTo>
                <a:lnTo>
                  <a:pt x="156491" y="159414"/>
                </a:lnTo>
                <a:lnTo>
                  <a:pt x="107028" y="151287"/>
                </a:lnTo>
                <a:lnTo>
                  <a:pt x="64069" y="128657"/>
                </a:lnTo>
                <a:lnTo>
                  <a:pt x="30193" y="94148"/>
                </a:lnTo>
                <a:lnTo>
                  <a:pt x="7978" y="50387"/>
                </a:lnTo>
                <a:lnTo>
                  <a:pt x="0" y="0"/>
                </a:lnTo>
              </a:path>
            </a:pathLst>
          </a:custGeom>
          <a:ln w="15875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8660" algn="l"/>
              </a:tabLst>
            </a:pPr>
            <a:r>
              <a:rPr spc="-30" dirty="0"/>
              <a:t>The</a:t>
            </a:r>
            <a:r>
              <a:rPr spc="-85" dirty="0"/>
              <a:t> </a:t>
            </a:r>
            <a:r>
              <a:rPr dirty="0"/>
              <a:t>main</a:t>
            </a:r>
            <a:r>
              <a:rPr spc="-80" dirty="0"/>
              <a:t> </a:t>
            </a:r>
            <a:r>
              <a:rPr spc="-10" dirty="0"/>
              <a:t>question:</a:t>
            </a:r>
            <a:r>
              <a:rPr dirty="0"/>
              <a:t>	P</a:t>
            </a:r>
            <a:r>
              <a:rPr spc="-90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spc="225" dirty="0"/>
              <a:t>NP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917575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11899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Does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405" dirty="0">
                <a:solidFill>
                  <a:srgbClr val="0048AA"/>
                </a:solidFill>
                <a:latin typeface="Lucida Sans Unicode"/>
                <a:cs typeface="Lucida Sans Unicode"/>
              </a:rPr>
              <a:t>=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NP?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[Cook</a:t>
            </a:r>
            <a:r>
              <a:rPr sz="2400" spc="-4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1971,</a:t>
            </a:r>
            <a:r>
              <a:rPr sz="2400" spc="-4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Edmonds,</a:t>
            </a:r>
            <a:r>
              <a:rPr sz="2400" spc="-4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Levin,</a:t>
            </a:r>
            <a:r>
              <a:rPr sz="24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Yablonski,</a:t>
            </a:r>
            <a:r>
              <a:rPr sz="2400" spc="-4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Gödel]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easy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certification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7007859"/>
            <a:ext cx="10588625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1304290" algn="l"/>
                <a:tab pos="984186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yes…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Efficient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TSP,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C</a:t>
            </a:r>
            <a:r>
              <a:rPr sz="1900" spc="-25" dirty="0">
                <a:latin typeface="Lucida Sans Unicode"/>
                <a:cs typeface="Lucida Sans Unicode"/>
              </a:rPr>
              <a:t>OVER</a:t>
            </a:r>
            <a:r>
              <a:rPr sz="2400" spc="-25" dirty="0">
                <a:latin typeface="Lucida Sans Unicode"/>
                <a:cs typeface="Lucida Sans Unicode"/>
              </a:rPr>
              <a:t>,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</a:t>
            </a:r>
            <a:r>
              <a:rPr sz="1900" spc="-10" dirty="0">
                <a:latin typeface="Lucida Sans Unicode"/>
                <a:cs typeface="Lucida Sans Unicode"/>
              </a:rPr>
              <a:t>ACTOR</a:t>
            </a:r>
            <a:r>
              <a:rPr sz="2400" spc="-10" dirty="0">
                <a:latin typeface="Lucida Sans Unicode"/>
                <a:cs typeface="Lucida Sans Unicode"/>
              </a:rPr>
              <a:t>,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…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118173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If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no…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efficient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possible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TSP,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C</a:t>
            </a:r>
            <a:r>
              <a:rPr sz="1900" spc="-25" dirty="0">
                <a:latin typeface="Lucida Sans Unicode"/>
                <a:cs typeface="Lucida Sans Unicode"/>
              </a:rPr>
              <a:t>OVER</a:t>
            </a:r>
            <a:r>
              <a:rPr sz="2400" spc="-25" dirty="0">
                <a:latin typeface="Lucida Sans Unicode"/>
                <a:cs typeface="Lucida Sans Unicode"/>
              </a:rPr>
              <a:t>,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…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8572500"/>
            <a:ext cx="2940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Consensus</a:t>
            </a:r>
            <a:r>
              <a:rPr sz="2400" spc="-1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opinion.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3243" y="8572500"/>
            <a:ext cx="1888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Probably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no.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635074-63CF-354B-EEE9-51B7DC55E5A1}"/>
              </a:ext>
            </a:extLst>
          </p:cNvPr>
          <p:cNvGrpSpPr/>
          <p:nvPr/>
        </p:nvGrpSpPr>
        <p:grpSpPr>
          <a:xfrm>
            <a:off x="1907809" y="2965806"/>
            <a:ext cx="8928692" cy="3170834"/>
            <a:chOff x="1907809" y="2965806"/>
            <a:chExt cx="8928692" cy="317083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316" y="2974855"/>
              <a:ext cx="3799185" cy="2624685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7289800" y="3708400"/>
              <a:ext cx="40767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35" dirty="0">
                  <a:solidFill>
                    <a:srgbClr val="FFFFFF"/>
                  </a:solidFill>
                  <a:latin typeface="Tahoma"/>
                  <a:cs typeface="Tahoma"/>
                </a:rPr>
                <a:t>EXP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801100" y="3670300"/>
              <a:ext cx="30607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Tahoma"/>
                  <a:cs typeface="Tahoma"/>
                </a:rPr>
                <a:t>NP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153400" y="4229100"/>
              <a:ext cx="1504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50" dirty="0">
                  <a:latin typeface="Tahoma"/>
                  <a:cs typeface="Tahoma"/>
                </a:rPr>
                <a:t>P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305800" y="5867400"/>
              <a:ext cx="101155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97815" algn="l"/>
                </a:tabLst>
              </a:pPr>
              <a:r>
                <a:rPr sz="1600" b="1" spc="-25" dirty="0">
                  <a:solidFill>
                    <a:srgbClr val="010000"/>
                  </a:solidFill>
                  <a:latin typeface="Tahoma"/>
                  <a:cs typeface="Tahoma"/>
                </a:rPr>
                <a:t>If</a:t>
              </a: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	P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≠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spc="-25" dirty="0">
                  <a:solidFill>
                    <a:srgbClr val="010000"/>
                  </a:solidFill>
                  <a:latin typeface="Tahoma"/>
                  <a:cs typeface="Tahoma"/>
                </a:rPr>
                <a:t>NP</a:t>
              </a:r>
              <a:endParaRPr sz="1600">
                <a:latin typeface="Tahoma"/>
                <a:cs typeface="Tahoma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3251200" y="5867400"/>
              <a:ext cx="10121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297815" algn="l"/>
                </a:tabLst>
              </a:pPr>
              <a:r>
                <a:rPr sz="1600" b="1" spc="-25" dirty="0">
                  <a:solidFill>
                    <a:srgbClr val="010000"/>
                  </a:solidFill>
                  <a:latin typeface="Tahoma"/>
                  <a:cs typeface="Tahoma"/>
                </a:rPr>
                <a:t>If</a:t>
              </a: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	P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=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spc="-25" dirty="0">
                  <a:solidFill>
                    <a:srgbClr val="010000"/>
                  </a:solidFill>
                  <a:latin typeface="Tahoma"/>
                  <a:cs typeface="Tahoma"/>
                </a:rPr>
                <a:t>NP</a:t>
              </a:r>
              <a:endParaRPr sz="1600">
                <a:latin typeface="Tahoma"/>
                <a:cs typeface="Tahoma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1907809" y="2965806"/>
              <a:ext cx="3799204" cy="2625090"/>
              <a:chOff x="1907809" y="2965806"/>
              <a:chExt cx="3799204" cy="262509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1909396" y="2967394"/>
                <a:ext cx="3796029" cy="2621915"/>
              </a:xfrm>
              <a:custGeom>
                <a:avLst/>
                <a:gdLst/>
                <a:ahLst/>
                <a:cxnLst/>
                <a:rect l="l" t="t" r="r" b="b"/>
                <a:pathLst>
                  <a:path w="3796029" h="2621915">
                    <a:moveTo>
                      <a:pt x="1922704" y="0"/>
                    </a:moveTo>
                    <a:lnTo>
                      <a:pt x="1873307" y="0"/>
                    </a:lnTo>
                    <a:lnTo>
                      <a:pt x="1823925" y="882"/>
                    </a:lnTo>
                    <a:lnTo>
                      <a:pt x="1774582" y="2647"/>
                    </a:lnTo>
                    <a:lnTo>
                      <a:pt x="1725307" y="5294"/>
                    </a:lnTo>
                    <a:lnTo>
                      <a:pt x="1676126" y="8823"/>
                    </a:lnTo>
                    <a:lnTo>
                      <a:pt x="1627066" y="13235"/>
                    </a:lnTo>
                    <a:lnTo>
                      <a:pt x="1578154" y="18529"/>
                    </a:lnTo>
                    <a:lnTo>
                      <a:pt x="1529416" y="24706"/>
                    </a:lnTo>
                    <a:lnTo>
                      <a:pt x="1480881" y="31765"/>
                    </a:lnTo>
                    <a:lnTo>
                      <a:pt x="1432575" y="39706"/>
                    </a:lnTo>
                    <a:lnTo>
                      <a:pt x="1384524" y="48530"/>
                    </a:lnTo>
                    <a:lnTo>
                      <a:pt x="1336755" y="58236"/>
                    </a:lnTo>
                    <a:lnTo>
                      <a:pt x="1289296" y="68825"/>
                    </a:lnTo>
                    <a:lnTo>
                      <a:pt x="1242174" y="80296"/>
                    </a:lnTo>
                    <a:lnTo>
                      <a:pt x="1195414" y="92649"/>
                    </a:lnTo>
                    <a:lnTo>
                      <a:pt x="1149045" y="105884"/>
                    </a:lnTo>
                    <a:lnTo>
                      <a:pt x="1103093" y="120002"/>
                    </a:lnTo>
                    <a:lnTo>
                      <a:pt x="1057585" y="135003"/>
                    </a:lnTo>
                    <a:lnTo>
                      <a:pt x="1012548" y="150886"/>
                    </a:lnTo>
                    <a:lnTo>
                      <a:pt x="968008" y="167651"/>
                    </a:lnTo>
                    <a:lnTo>
                      <a:pt x="923993" y="185298"/>
                    </a:lnTo>
                    <a:lnTo>
                      <a:pt x="880530" y="203828"/>
                    </a:lnTo>
                    <a:lnTo>
                      <a:pt x="837646" y="223240"/>
                    </a:lnTo>
                    <a:lnTo>
                      <a:pt x="795367" y="243535"/>
                    </a:lnTo>
                    <a:lnTo>
                      <a:pt x="753720" y="264712"/>
                    </a:lnTo>
                    <a:lnTo>
                      <a:pt x="712732" y="286771"/>
                    </a:lnTo>
                    <a:lnTo>
                      <a:pt x="672431" y="309713"/>
                    </a:lnTo>
                    <a:lnTo>
                      <a:pt x="632843" y="333537"/>
                    </a:lnTo>
                    <a:lnTo>
                      <a:pt x="593994" y="358244"/>
                    </a:lnTo>
                    <a:lnTo>
                      <a:pt x="555913" y="383832"/>
                    </a:lnTo>
                    <a:lnTo>
                      <a:pt x="513973" y="413715"/>
                    </a:lnTo>
                    <a:lnTo>
                      <a:pt x="473677" y="444276"/>
                    </a:lnTo>
                    <a:lnTo>
                      <a:pt x="435026" y="475489"/>
                    </a:lnTo>
                    <a:lnTo>
                      <a:pt x="398020" y="507326"/>
                    </a:lnTo>
                    <a:lnTo>
                      <a:pt x="362659" y="539760"/>
                    </a:lnTo>
                    <a:lnTo>
                      <a:pt x="328942" y="572764"/>
                    </a:lnTo>
                    <a:lnTo>
                      <a:pt x="296870" y="606311"/>
                    </a:lnTo>
                    <a:lnTo>
                      <a:pt x="266443" y="640374"/>
                    </a:lnTo>
                    <a:lnTo>
                      <a:pt x="237661" y="674926"/>
                    </a:lnTo>
                    <a:lnTo>
                      <a:pt x="210523" y="709939"/>
                    </a:lnTo>
                    <a:lnTo>
                      <a:pt x="185030" y="745386"/>
                    </a:lnTo>
                    <a:lnTo>
                      <a:pt x="161181" y="781240"/>
                    </a:lnTo>
                    <a:lnTo>
                      <a:pt x="138978" y="817475"/>
                    </a:lnTo>
                    <a:lnTo>
                      <a:pt x="118419" y="854062"/>
                    </a:lnTo>
                    <a:lnTo>
                      <a:pt x="99505" y="890975"/>
                    </a:lnTo>
                    <a:lnTo>
                      <a:pt x="82235" y="928187"/>
                    </a:lnTo>
                    <a:lnTo>
                      <a:pt x="66610" y="965670"/>
                    </a:lnTo>
                    <a:lnTo>
                      <a:pt x="52630" y="1003398"/>
                    </a:lnTo>
                    <a:lnTo>
                      <a:pt x="40295" y="1041342"/>
                    </a:lnTo>
                    <a:lnTo>
                      <a:pt x="29604" y="1079477"/>
                    </a:lnTo>
                    <a:lnTo>
                      <a:pt x="20558" y="1117775"/>
                    </a:lnTo>
                    <a:lnTo>
                      <a:pt x="13157" y="1156208"/>
                    </a:lnTo>
                    <a:lnTo>
                      <a:pt x="7401" y="1194750"/>
                    </a:lnTo>
                    <a:lnTo>
                      <a:pt x="3289" y="1233373"/>
                    </a:lnTo>
                    <a:lnTo>
                      <a:pt x="822" y="1272050"/>
                    </a:lnTo>
                    <a:lnTo>
                      <a:pt x="0" y="1310755"/>
                    </a:lnTo>
                    <a:lnTo>
                      <a:pt x="822" y="1349460"/>
                    </a:lnTo>
                    <a:lnTo>
                      <a:pt x="3289" y="1388137"/>
                    </a:lnTo>
                    <a:lnTo>
                      <a:pt x="7401" y="1426761"/>
                    </a:lnTo>
                    <a:lnTo>
                      <a:pt x="13157" y="1465302"/>
                    </a:lnTo>
                    <a:lnTo>
                      <a:pt x="20558" y="1503736"/>
                    </a:lnTo>
                    <a:lnTo>
                      <a:pt x="29604" y="1542033"/>
                    </a:lnTo>
                    <a:lnTo>
                      <a:pt x="40295" y="1580168"/>
                    </a:lnTo>
                    <a:lnTo>
                      <a:pt x="52630" y="1618112"/>
                    </a:lnTo>
                    <a:lnTo>
                      <a:pt x="66610" y="1655840"/>
                    </a:lnTo>
                    <a:lnTo>
                      <a:pt x="82235" y="1693323"/>
                    </a:lnTo>
                    <a:lnTo>
                      <a:pt x="99505" y="1730535"/>
                    </a:lnTo>
                    <a:lnTo>
                      <a:pt x="118419" y="1767448"/>
                    </a:lnTo>
                    <a:lnTo>
                      <a:pt x="138978" y="1804035"/>
                    </a:lnTo>
                    <a:lnTo>
                      <a:pt x="161181" y="1840270"/>
                    </a:lnTo>
                    <a:lnTo>
                      <a:pt x="185030" y="1876124"/>
                    </a:lnTo>
                    <a:lnTo>
                      <a:pt x="210523" y="1911571"/>
                    </a:lnTo>
                    <a:lnTo>
                      <a:pt x="237661" y="1946584"/>
                    </a:lnTo>
                    <a:lnTo>
                      <a:pt x="266443" y="1981136"/>
                    </a:lnTo>
                    <a:lnTo>
                      <a:pt x="296870" y="2015198"/>
                    </a:lnTo>
                    <a:lnTo>
                      <a:pt x="328942" y="2048746"/>
                    </a:lnTo>
                    <a:lnTo>
                      <a:pt x="362659" y="2081750"/>
                    </a:lnTo>
                    <a:lnTo>
                      <a:pt x="398020" y="2114184"/>
                    </a:lnTo>
                    <a:lnTo>
                      <a:pt x="435026" y="2146021"/>
                    </a:lnTo>
                    <a:lnTo>
                      <a:pt x="473677" y="2177233"/>
                    </a:lnTo>
                    <a:lnTo>
                      <a:pt x="513973" y="2207794"/>
                    </a:lnTo>
                    <a:lnTo>
                      <a:pt x="555913" y="2237677"/>
                    </a:lnTo>
                    <a:lnTo>
                      <a:pt x="593994" y="2263266"/>
                    </a:lnTo>
                    <a:lnTo>
                      <a:pt x="632843" y="2287972"/>
                    </a:lnTo>
                    <a:lnTo>
                      <a:pt x="672431" y="2311796"/>
                    </a:lnTo>
                    <a:lnTo>
                      <a:pt x="712732" y="2334738"/>
                    </a:lnTo>
                    <a:lnTo>
                      <a:pt x="753720" y="2356798"/>
                    </a:lnTo>
                    <a:lnTo>
                      <a:pt x="795367" y="2377975"/>
                    </a:lnTo>
                    <a:lnTo>
                      <a:pt x="837646" y="2398269"/>
                    </a:lnTo>
                    <a:lnTo>
                      <a:pt x="880530" y="2417682"/>
                    </a:lnTo>
                    <a:lnTo>
                      <a:pt x="923993" y="2436212"/>
                    </a:lnTo>
                    <a:lnTo>
                      <a:pt x="968008" y="2453859"/>
                    </a:lnTo>
                    <a:lnTo>
                      <a:pt x="1012548" y="2470624"/>
                    </a:lnTo>
                    <a:lnTo>
                      <a:pt x="1057585" y="2486507"/>
                    </a:lnTo>
                    <a:lnTo>
                      <a:pt x="1103093" y="2501507"/>
                    </a:lnTo>
                    <a:lnTo>
                      <a:pt x="1149045" y="2515626"/>
                    </a:lnTo>
                    <a:lnTo>
                      <a:pt x="1195414" y="2528861"/>
                    </a:lnTo>
                    <a:lnTo>
                      <a:pt x="1242174" y="2541214"/>
                    </a:lnTo>
                    <a:lnTo>
                      <a:pt x="1289296" y="2552685"/>
                    </a:lnTo>
                    <a:lnTo>
                      <a:pt x="1336755" y="2563274"/>
                    </a:lnTo>
                    <a:lnTo>
                      <a:pt x="1384524" y="2572980"/>
                    </a:lnTo>
                    <a:lnTo>
                      <a:pt x="1432575" y="2581804"/>
                    </a:lnTo>
                    <a:lnTo>
                      <a:pt x="1480881" y="2589745"/>
                    </a:lnTo>
                    <a:lnTo>
                      <a:pt x="1529416" y="2596804"/>
                    </a:lnTo>
                    <a:lnTo>
                      <a:pt x="1578154" y="2602981"/>
                    </a:lnTo>
                    <a:lnTo>
                      <a:pt x="1627066" y="2608275"/>
                    </a:lnTo>
                    <a:lnTo>
                      <a:pt x="1676126" y="2612687"/>
                    </a:lnTo>
                    <a:lnTo>
                      <a:pt x="1725307" y="2616216"/>
                    </a:lnTo>
                    <a:lnTo>
                      <a:pt x="1774582" y="2618864"/>
                    </a:lnTo>
                    <a:lnTo>
                      <a:pt x="1823925" y="2620628"/>
                    </a:lnTo>
                    <a:lnTo>
                      <a:pt x="1873307" y="2621511"/>
                    </a:lnTo>
                    <a:lnTo>
                      <a:pt x="1922704" y="2621511"/>
                    </a:lnTo>
                    <a:lnTo>
                      <a:pt x="1972087" y="2620628"/>
                    </a:lnTo>
                    <a:lnTo>
                      <a:pt x="2021429" y="2618864"/>
                    </a:lnTo>
                    <a:lnTo>
                      <a:pt x="2070705" y="2616216"/>
                    </a:lnTo>
                    <a:lnTo>
                      <a:pt x="2119886" y="2612687"/>
                    </a:lnTo>
                    <a:lnTo>
                      <a:pt x="2168946" y="2608275"/>
                    </a:lnTo>
                    <a:lnTo>
                      <a:pt x="2217858" y="2602981"/>
                    </a:lnTo>
                    <a:lnTo>
                      <a:pt x="2266595" y="2596804"/>
                    </a:lnTo>
                    <a:lnTo>
                      <a:pt x="2315130" y="2589745"/>
                    </a:lnTo>
                    <a:lnTo>
                      <a:pt x="2363437" y="2581804"/>
                    </a:lnTo>
                    <a:lnTo>
                      <a:pt x="2411488" y="2572980"/>
                    </a:lnTo>
                    <a:lnTo>
                      <a:pt x="2459256" y="2563274"/>
                    </a:lnTo>
                    <a:lnTo>
                      <a:pt x="2506715" y="2552685"/>
                    </a:lnTo>
                    <a:lnTo>
                      <a:pt x="2553838" y="2541214"/>
                    </a:lnTo>
                    <a:lnTo>
                      <a:pt x="2600597" y="2528861"/>
                    </a:lnTo>
                    <a:lnTo>
                      <a:pt x="2646966" y="2515626"/>
                    </a:lnTo>
                    <a:lnTo>
                      <a:pt x="2692918" y="2501507"/>
                    </a:lnTo>
                    <a:lnTo>
                      <a:pt x="2738426" y="2486507"/>
                    </a:lnTo>
                    <a:lnTo>
                      <a:pt x="2783464" y="2470624"/>
                    </a:lnTo>
                    <a:lnTo>
                      <a:pt x="2828003" y="2453859"/>
                    </a:lnTo>
                    <a:lnTo>
                      <a:pt x="2872018" y="2436212"/>
                    </a:lnTo>
                    <a:lnTo>
                      <a:pt x="2915481" y="2417682"/>
                    </a:lnTo>
                    <a:lnTo>
                      <a:pt x="2958365" y="2398269"/>
                    </a:lnTo>
                    <a:lnTo>
                      <a:pt x="3000645" y="2377975"/>
                    </a:lnTo>
                    <a:lnTo>
                      <a:pt x="3042291" y="2356798"/>
                    </a:lnTo>
                    <a:lnTo>
                      <a:pt x="3083279" y="2334738"/>
                    </a:lnTo>
                    <a:lnTo>
                      <a:pt x="3123580" y="2311796"/>
                    </a:lnTo>
                    <a:lnTo>
                      <a:pt x="3163169" y="2287972"/>
                    </a:lnTo>
                    <a:lnTo>
                      <a:pt x="3202017" y="2263266"/>
                    </a:lnTo>
                    <a:lnTo>
                      <a:pt x="3240098" y="2237677"/>
                    </a:lnTo>
                    <a:lnTo>
                      <a:pt x="3282038" y="2207794"/>
                    </a:lnTo>
                    <a:lnTo>
                      <a:pt x="3322334" y="2177233"/>
                    </a:lnTo>
                    <a:lnTo>
                      <a:pt x="3360984" y="2146021"/>
                    </a:lnTo>
                    <a:lnTo>
                      <a:pt x="3397990" y="2114184"/>
                    </a:lnTo>
                    <a:lnTo>
                      <a:pt x="3433352" y="2081750"/>
                    </a:lnTo>
                    <a:lnTo>
                      <a:pt x="3467068" y="2048746"/>
                    </a:lnTo>
                    <a:lnTo>
                      <a:pt x="3499140" y="2015198"/>
                    </a:lnTo>
                    <a:lnTo>
                      <a:pt x="3529567" y="1981136"/>
                    </a:lnTo>
                    <a:lnTo>
                      <a:pt x="3558349" y="1946584"/>
                    </a:lnTo>
                    <a:lnTo>
                      <a:pt x="3585487" y="1911571"/>
                    </a:lnTo>
                    <a:lnTo>
                      <a:pt x="3610980" y="1876124"/>
                    </a:lnTo>
                    <a:lnTo>
                      <a:pt x="3634828" y="1840270"/>
                    </a:lnTo>
                    <a:lnTo>
                      <a:pt x="3657032" y="1804035"/>
                    </a:lnTo>
                    <a:lnTo>
                      <a:pt x="3677591" y="1767448"/>
                    </a:lnTo>
                    <a:lnTo>
                      <a:pt x="3696505" y="1730535"/>
                    </a:lnTo>
                    <a:lnTo>
                      <a:pt x="3713774" y="1693323"/>
                    </a:lnTo>
                    <a:lnTo>
                      <a:pt x="3729399" y="1655840"/>
                    </a:lnTo>
                    <a:lnTo>
                      <a:pt x="3743379" y="1618112"/>
                    </a:lnTo>
                    <a:lnTo>
                      <a:pt x="3755714" y="1580168"/>
                    </a:lnTo>
                    <a:lnTo>
                      <a:pt x="3766405" y="1542033"/>
                    </a:lnTo>
                    <a:lnTo>
                      <a:pt x="3775451" y="1503736"/>
                    </a:lnTo>
                    <a:lnTo>
                      <a:pt x="3782852" y="1465302"/>
                    </a:lnTo>
                    <a:lnTo>
                      <a:pt x="3788609" y="1426761"/>
                    </a:lnTo>
                    <a:lnTo>
                      <a:pt x="3792720" y="1388137"/>
                    </a:lnTo>
                    <a:lnTo>
                      <a:pt x="3795187" y="1349460"/>
                    </a:lnTo>
                    <a:lnTo>
                      <a:pt x="3796010" y="1310755"/>
                    </a:lnTo>
                    <a:lnTo>
                      <a:pt x="3795187" y="1272050"/>
                    </a:lnTo>
                    <a:lnTo>
                      <a:pt x="3792720" y="1233373"/>
                    </a:lnTo>
                    <a:lnTo>
                      <a:pt x="3788609" y="1194750"/>
                    </a:lnTo>
                    <a:lnTo>
                      <a:pt x="3782852" y="1156208"/>
                    </a:lnTo>
                    <a:lnTo>
                      <a:pt x="3775451" y="1117775"/>
                    </a:lnTo>
                    <a:lnTo>
                      <a:pt x="3766405" y="1079477"/>
                    </a:lnTo>
                    <a:lnTo>
                      <a:pt x="3755714" y="1041342"/>
                    </a:lnTo>
                    <a:lnTo>
                      <a:pt x="3743379" y="1003398"/>
                    </a:lnTo>
                    <a:lnTo>
                      <a:pt x="3729399" y="965670"/>
                    </a:lnTo>
                    <a:lnTo>
                      <a:pt x="3713774" y="928187"/>
                    </a:lnTo>
                    <a:lnTo>
                      <a:pt x="3696505" y="890975"/>
                    </a:lnTo>
                    <a:lnTo>
                      <a:pt x="3677591" y="854062"/>
                    </a:lnTo>
                    <a:lnTo>
                      <a:pt x="3657032" y="817475"/>
                    </a:lnTo>
                    <a:lnTo>
                      <a:pt x="3634828" y="781240"/>
                    </a:lnTo>
                    <a:lnTo>
                      <a:pt x="3610980" y="745386"/>
                    </a:lnTo>
                    <a:lnTo>
                      <a:pt x="3585487" y="709939"/>
                    </a:lnTo>
                    <a:lnTo>
                      <a:pt x="3558349" y="674926"/>
                    </a:lnTo>
                    <a:lnTo>
                      <a:pt x="3529567" y="640374"/>
                    </a:lnTo>
                    <a:lnTo>
                      <a:pt x="3499140" y="606311"/>
                    </a:lnTo>
                    <a:lnTo>
                      <a:pt x="3467068" y="572764"/>
                    </a:lnTo>
                    <a:lnTo>
                      <a:pt x="3433352" y="539760"/>
                    </a:lnTo>
                    <a:lnTo>
                      <a:pt x="3397990" y="507326"/>
                    </a:lnTo>
                    <a:lnTo>
                      <a:pt x="3360984" y="475489"/>
                    </a:lnTo>
                    <a:lnTo>
                      <a:pt x="3322334" y="444276"/>
                    </a:lnTo>
                    <a:lnTo>
                      <a:pt x="3282038" y="413715"/>
                    </a:lnTo>
                    <a:lnTo>
                      <a:pt x="3240098" y="383832"/>
                    </a:lnTo>
                    <a:lnTo>
                      <a:pt x="3202017" y="358244"/>
                    </a:lnTo>
                    <a:lnTo>
                      <a:pt x="3163169" y="333537"/>
                    </a:lnTo>
                    <a:lnTo>
                      <a:pt x="3123580" y="309713"/>
                    </a:lnTo>
                    <a:lnTo>
                      <a:pt x="3083279" y="286771"/>
                    </a:lnTo>
                    <a:lnTo>
                      <a:pt x="3042291" y="264712"/>
                    </a:lnTo>
                    <a:lnTo>
                      <a:pt x="3000645" y="243535"/>
                    </a:lnTo>
                    <a:lnTo>
                      <a:pt x="2958365" y="223240"/>
                    </a:lnTo>
                    <a:lnTo>
                      <a:pt x="2915481" y="203828"/>
                    </a:lnTo>
                    <a:lnTo>
                      <a:pt x="2872018" y="185298"/>
                    </a:lnTo>
                    <a:lnTo>
                      <a:pt x="2828003" y="167651"/>
                    </a:lnTo>
                    <a:lnTo>
                      <a:pt x="2783464" y="150886"/>
                    </a:lnTo>
                    <a:lnTo>
                      <a:pt x="2738426" y="135003"/>
                    </a:lnTo>
                    <a:lnTo>
                      <a:pt x="2692918" y="120002"/>
                    </a:lnTo>
                    <a:lnTo>
                      <a:pt x="2646966" y="105884"/>
                    </a:lnTo>
                    <a:lnTo>
                      <a:pt x="2600597" y="92649"/>
                    </a:lnTo>
                    <a:lnTo>
                      <a:pt x="2553838" y="80296"/>
                    </a:lnTo>
                    <a:lnTo>
                      <a:pt x="2506715" y="68825"/>
                    </a:lnTo>
                    <a:lnTo>
                      <a:pt x="2459256" y="58236"/>
                    </a:lnTo>
                    <a:lnTo>
                      <a:pt x="2411488" y="48530"/>
                    </a:lnTo>
                    <a:lnTo>
                      <a:pt x="2363437" y="39706"/>
                    </a:lnTo>
                    <a:lnTo>
                      <a:pt x="2315130" y="31765"/>
                    </a:lnTo>
                    <a:lnTo>
                      <a:pt x="2266595" y="24706"/>
                    </a:lnTo>
                    <a:lnTo>
                      <a:pt x="2217858" y="18529"/>
                    </a:lnTo>
                    <a:lnTo>
                      <a:pt x="2168946" y="13235"/>
                    </a:lnTo>
                    <a:lnTo>
                      <a:pt x="2119886" y="8823"/>
                    </a:lnTo>
                    <a:lnTo>
                      <a:pt x="2070705" y="5294"/>
                    </a:lnTo>
                    <a:lnTo>
                      <a:pt x="2021429" y="2647"/>
                    </a:lnTo>
                    <a:lnTo>
                      <a:pt x="1972087" y="882"/>
                    </a:lnTo>
                    <a:lnTo>
                      <a:pt x="1922704" y="0"/>
                    </a:lnTo>
                    <a:close/>
                  </a:path>
                </a:pathLst>
              </a:custGeom>
              <a:solidFill>
                <a:srgbClr val="42424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1909396" y="2967394"/>
                <a:ext cx="3796029" cy="2621915"/>
              </a:xfrm>
              <a:custGeom>
                <a:avLst/>
                <a:gdLst/>
                <a:ahLst/>
                <a:cxnLst/>
                <a:rect l="l" t="t" r="r" b="b"/>
                <a:pathLst>
                  <a:path w="3796029" h="2621915">
                    <a:moveTo>
                      <a:pt x="3240098" y="383943"/>
                    </a:moveTo>
                    <a:lnTo>
                      <a:pt x="3282038" y="413825"/>
                    </a:lnTo>
                    <a:lnTo>
                      <a:pt x="3322334" y="444387"/>
                    </a:lnTo>
                    <a:lnTo>
                      <a:pt x="3360984" y="475599"/>
                    </a:lnTo>
                    <a:lnTo>
                      <a:pt x="3397990" y="507436"/>
                    </a:lnTo>
                    <a:lnTo>
                      <a:pt x="3433352" y="539870"/>
                    </a:lnTo>
                    <a:lnTo>
                      <a:pt x="3467068" y="572874"/>
                    </a:lnTo>
                    <a:lnTo>
                      <a:pt x="3499140" y="606422"/>
                    </a:lnTo>
                    <a:lnTo>
                      <a:pt x="3529567" y="640484"/>
                    </a:lnTo>
                    <a:lnTo>
                      <a:pt x="3558349" y="675036"/>
                    </a:lnTo>
                    <a:lnTo>
                      <a:pt x="3585487" y="710049"/>
                    </a:lnTo>
                    <a:lnTo>
                      <a:pt x="3610980" y="745496"/>
                    </a:lnTo>
                    <a:lnTo>
                      <a:pt x="3634828" y="781351"/>
                    </a:lnTo>
                    <a:lnTo>
                      <a:pt x="3657032" y="817585"/>
                    </a:lnTo>
                    <a:lnTo>
                      <a:pt x="3677591" y="854172"/>
                    </a:lnTo>
                    <a:lnTo>
                      <a:pt x="3696505" y="891085"/>
                    </a:lnTo>
                    <a:lnTo>
                      <a:pt x="3713774" y="928297"/>
                    </a:lnTo>
                    <a:lnTo>
                      <a:pt x="3729399" y="965780"/>
                    </a:lnTo>
                    <a:lnTo>
                      <a:pt x="3743379" y="1003508"/>
                    </a:lnTo>
                    <a:lnTo>
                      <a:pt x="3755714" y="1041452"/>
                    </a:lnTo>
                    <a:lnTo>
                      <a:pt x="3766405" y="1079587"/>
                    </a:lnTo>
                    <a:lnTo>
                      <a:pt x="3775451" y="1117884"/>
                    </a:lnTo>
                    <a:lnTo>
                      <a:pt x="3782852" y="1156318"/>
                    </a:lnTo>
                    <a:lnTo>
                      <a:pt x="3788609" y="1194860"/>
                    </a:lnTo>
                    <a:lnTo>
                      <a:pt x="3792720" y="1233483"/>
                    </a:lnTo>
                    <a:lnTo>
                      <a:pt x="3795187" y="1272160"/>
                    </a:lnTo>
                    <a:lnTo>
                      <a:pt x="3796010" y="1310865"/>
                    </a:lnTo>
                    <a:lnTo>
                      <a:pt x="3795187" y="1349570"/>
                    </a:lnTo>
                    <a:lnTo>
                      <a:pt x="3792720" y="1388247"/>
                    </a:lnTo>
                    <a:lnTo>
                      <a:pt x="3788609" y="1426870"/>
                    </a:lnTo>
                    <a:lnTo>
                      <a:pt x="3782852" y="1465412"/>
                    </a:lnTo>
                    <a:lnTo>
                      <a:pt x="3775451" y="1503845"/>
                    </a:lnTo>
                    <a:lnTo>
                      <a:pt x="3766405" y="1542143"/>
                    </a:lnTo>
                    <a:lnTo>
                      <a:pt x="3755714" y="1580278"/>
                    </a:lnTo>
                    <a:lnTo>
                      <a:pt x="3743379" y="1618222"/>
                    </a:lnTo>
                    <a:lnTo>
                      <a:pt x="3729399" y="1655950"/>
                    </a:lnTo>
                    <a:lnTo>
                      <a:pt x="3713774" y="1693433"/>
                    </a:lnTo>
                    <a:lnTo>
                      <a:pt x="3696505" y="1730644"/>
                    </a:lnTo>
                    <a:lnTo>
                      <a:pt x="3677591" y="1767557"/>
                    </a:lnTo>
                    <a:lnTo>
                      <a:pt x="3657032" y="1804145"/>
                    </a:lnTo>
                    <a:lnTo>
                      <a:pt x="3634828" y="1840379"/>
                    </a:lnTo>
                    <a:lnTo>
                      <a:pt x="3610980" y="1876234"/>
                    </a:lnTo>
                    <a:lnTo>
                      <a:pt x="3585487" y="1911681"/>
                    </a:lnTo>
                    <a:lnTo>
                      <a:pt x="3558349" y="1946694"/>
                    </a:lnTo>
                    <a:lnTo>
                      <a:pt x="3529567" y="1981245"/>
                    </a:lnTo>
                    <a:lnTo>
                      <a:pt x="3499140" y="2015308"/>
                    </a:lnTo>
                    <a:lnTo>
                      <a:pt x="3467068" y="2048855"/>
                    </a:lnTo>
                    <a:lnTo>
                      <a:pt x="3433352" y="2081859"/>
                    </a:lnTo>
                    <a:lnTo>
                      <a:pt x="3397990" y="2114293"/>
                    </a:lnTo>
                    <a:lnTo>
                      <a:pt x="3360984" y="2146130"/>
                    </a:lnTo>
                    <a:lnTo>
                      <a:pt x="3322334" y="2177343"/>
                    </a:lnTo>
                    <a:lnTo>
                      <a:pt x="3282038" y="2207904"/>
                    </a:lnTo>
                    <a:lnTo>
                      <a:pt x="3240098" y="2237786"/>
                    </a:lnTo>
                    <a:lnTo>
                      <a:pt x="3202017" y="2263375"/>
                    </a:lnTo>
                    <a:lnTo>
                      <a:pt x="3163169" y="2288082"/>
                    </a:lnTo>
                    <a:lnTo>
                      <a:pt x="3123580" y="2311906"/>
                    </a:lnTo>
                    <a:lnTo>
                      <a:pt x="3083279" y="2334848"/>
                    </a:lnTo>
                    <a:lnTo>
                      <a:pt x="3042291" y="2356907"/>
                    </a:lnTo>
                    <a:lnTo>
                      <a:pt x="3000645" y="2378084"/>
                    </a:lnTo>
                    <a:lnTo>
                      <a:pt x="2958365" y="2398379"/>
                    </a:lnTo>
                    <a:lnTo>
                      <a:pt x="2915481" y="2417791"/>
                    </a:lnTo>
                    <a:lnTo>
                      <a:pt x="2872018" y="2436321"/>
                    </a:lnTo>
                    <a:lnTo>
                      <a:pt x="2828003" y="2453969"/>
                    </a:lnTo>
                    <a:lnTo>
                      <a:pt x="2783464" y="2470734"/>
                    </a:lnTo>
                    <a:lnTo>
                      <a:pt x="2738426" y="2486617"/>
                    </a:lnTo>
                    <a:lnTo>
                      <a:pt x="2692918" y="2501617"/>
                    </a:lnTo>
                    <a:lnTo>
                      <a:pt x="2646966" y="2515735"/>
                    </a:lnTo>
                    <a:lnTo>
                      <a:pt x="2600597" y="2528971"/>
                    </a:lnTo>
                    <a:lnTo>
                      <a:pt x="2553838" y="2541324"/>
                    </a:lnTo>
                    <a:lnTo>
                      <a:pt x="2506715" y="2552795"/>
                    </a:lnTo>
                    <a:lnTo>
                      <a:pt x="2459256" y="2563384"/>
                    </a:lnTo>
                    <a:lnTo>
                      <a:pt x="2411488" y="2573090"/>
                    </a:lnTo>
                    <a:lnTo>
                      <a:pt x="2363437" y="2581913"/>
                    </a:lnTo>
                    <a:lnTo>
                      <a:pt x="2315130" y="2589855"/>
                    </a:lnTo>
                    <a:lnTo>
                      <a:pt x="2266595" y="2596914"/>
                    </a:lnTo>
                    <a:lnTo>
                      <a:pt x="2217858" y="2603090"/>
                    </a:lnTo>
                    <a:lnTo>
                      <a:pt x="2168946" y="2608385"/>
                    </a:lnTo>
                    <a:lnTo>
                      <a:pt x="2119886" y="2612797"/>
                    </a:lnTo>
                    <a:lnTo>
                      <a:pt x="2070705" y="2616326"/>
                    </a:lnTo>
                    <a:lnTo>
                      <a:pt x="2021429" y="2618973"/>
                    </a:lnTo>
                    <a:lnTo>
                      <a:pt x="1972087" y="2620738"/>
                    </a:lnTo>
                    <a:lnTo>
                      <a:pt x="1922704" y="2621620"/>
                    </a:lnTo>
                    <a:lnTo>
                      <a:pt x="1873307" y="2621620"/>
                    </a:lnTo>
                    <a:lnTo>
                      <a:pt x="1823924" y="2620738"/>
                    </a:lnTo>
                    <a:lnTo>
                      <a:pt x="1774582" y="2618973"/>
                    </a:lnTo>
                    <a:lnTo>
                      <a:pt x="1725307" y="2616326"/>
                    </a:lnTo>
                    <a:lnTo>
                      <a:pt x="1676126" y="2612797"/>
                    </a:lnTo>
                    <a:lnTo>
                      <a:pt x="1627065" y="2608385"/>
                    </a:lnTo>
                    <a:lnTo>
                      <a:pt x="1578153" y="2603090"/>
                    </a:lnTo>
                    <a:lnTo>
                      <a:pt x="1529416" y="2596914"/>
                    </a:lnTo>
                    <a:lnTo>
                      <a:pt x="1480881" y="2589855"/>
                    </a:lnTo>
                    <a:lnTo>
                      <a:pt x="1432574" y="2581913"/>
                    </a:lnTo>
                    <a:lnTo>
                      <a:pt x="1384523" y="2573090"/>
                    </a:lnTo>
                    <a:lnTo>
                      <a:pt x="1336755" y="2563384"/>
                    </a:lnTo>
                    <a:lnTo>
                      <a:pt x="1289296" y="2552795"/>
                    </a:lnTo>
                    <a:lnTo>
                      <a:pt x="1242173" y="2541324"/>
                    </a:lnTo>
                    <a:lnTo>
                      <a:pt x="1195414" y="2528971"/>
                    </a:lnTo>
                    <a:lnTo>
                      <a:pt x="1149045" y="2515735"/>
                    </a:lnTo>
                    <a:lnTo>
                      <a:pt x="1103093" y="2501617"/>
                    </a:lnTo>
                    <a:lnTo>
                      <a:pt x="1057585" y="2486617"/>
                    </a:lnTo>
                    <a:lnTo>
                      <a:pt x="1012547" y="2470734"/>
                    </a:lnTo>
                    <a:lnTo>
                      <a:pt x="968008" y="2453969"/>
                    </a:lnTo>
                    <a:lnTo>
                      <a:pt x="923993" y="2436321"/>
                    </a:lnTo>
                    <a:lnTo>
                      <a:pt x="880530" y="2417791"/>
                    </a:lnTo>
                    <a:lnTo>
                      <a:pt x="837645" y="2398379"/>
                    </a:lnTo>
                    <a:lnTo>
                      <a:pt x="795366" y="2378084"/>
                    </a:lnTo>
                    <a:lnTo>
                      <a:pt x="753720" y="2356907"/>
                    </a:lnTo>
                    <a:lnTo>
                      <a:pt x="712732" y="2334848"/>
                    </a:lnTo>
                    <a:lnTo>
                      <a:pt x="672431" y="2311906"/>
                    </a:lnTo>
                    <a:lnTo>
                      <a:pt x="632842" y="2288082"/>
                    </a:lnTo>
                    <a:lnTo>
                      <a:pt x="593994" y="2263375"/>
                    </a:lnTo>
                    <a:lnTo>
                      <a:pt x="555912" y="2237786"/>
                    </a:lnTo>
                    <a:lnTo>
                      <a:pt x="513972" y="2207904"/>
                    </a:lnTo>
                    <a:lnTo>
                      <a:pt x="473677" y="2177343"/>
                    </a:lnTo>
                    <a:lnTo>
                      <a:pt x="435026" y="2146130"/>
                    </a:lnTo>
                    <a:lnTo>
                      <a:pt x="398020" y="2114293"/>
                    </a:lnTo>
                    <a:lnTo>
                      <a:pt x="362659" y="2081859"/>
                    </a:lnTo>
                    <a:lnTo>
                      <a:pt x="328942" y="2048855"/>
                    </a:lnTo>
                    <a:lnTo>
                      <a:pt x="296870" y="2015308"/>
                    </a:lnTo>
                    <a:lnTo>
                      <a:pt x="266443" y="1981245"/>
                    </a:lnTo>
                    <a:lnTo>
                      <a:pt x="237660" y="1946694"/>
                    </a:lnTo>
                    <a:lnTo>
                      <a:pt x="210523" y="1911681"/>
                    </a:lnTo>
                    <a:lnTo>
                      <a:pt x="185030" y="1876234"/>
                    </a:lnTo>
                    <a:lnTo>
                      <a:pt x="161181" y="1840379"/>
                    </a:lnTo>
                    <a:lnTo>
                      <a:pt x="138978" y="1804145"/>
                    </a:lnTo>
                    <a:lnTo>
                      <a:pt x="118419" y="1767557"/>
                    </a:lnTo>
                    <a:lnTo>
                      <a:pt x="99505" y="1730644"/>
                    </a:lnTo>
                    <a:lnTo>
                      <a:pt x="82235" y="1693433"/>
                    </a:lnTo>
                    <a:lnTo>
                      <a:pt x="66610" y="1655950"/>
                    </a:lnTo>
                    <a:lnTo>
                      <a:pt x="52630" y="1618222"/>
                    </a:lnTo>
                    <a:lnTo>
                      <a:pt x="40295" y="1580278"/>
                    </a:lnTo>
                    <a:lnTo>
                      <a:pt x="29604" y="1542143"/>
                    </a:lnTo>
                    <a:lnTo>
                      <a:pt x="20558" y="1503845"/>
                    </a:lnTo>
                    <a:lnTo>
                      <a:pt x="13157" y="1465412"/>
                    </a:lnTo>
                    <a:lnTo>
                      <a:pt x="7401" y="1426870"/>
                    </a:lnTo>
                    <a:lnTo>
                      <a:pt x="3289" y="1388247"/>
                    </a:lnTo>
                    <a:lnTo>
                      <a:pt x="822" y="1349570"/>
                    </a:lnTo>
                    <a:lnTo>
                      <a:pt x="0" y="1310865"/>
                    </a:lnTo>
                    <a:lnTo>
                      <a:pt x="822" y="1272160"/>
                    </a:lnTo>
                    <a:lnTo>
                      <a:pt x="3289" y="1233483"/>
                    </a:lnTo>
                    <a:lnTo>
                      <a:pt x="7401" y="1194860"/>
                    </a:lnTo>
                    <a:lnTo>
                      <a:pt x="13157" y="1156318"/>
                    </a:lnTo>
                    <a:lnTo>
                      <a:pt x="20558" y="1117884"/>
                    </a:lnTo>
                    <a:lnTo>
                      <a:pt x="29604" y="1079587"/>
                    </a:lnTo>
                    <a:lnTo>
                      <a:pt x="40295" y="1041452"/>
                    </a:lnTo>
                    <a:lnTo>
                      <a:pt x="52630" y="1003508"/>
                    </a:lnTo>
                    <a:lnTo>
                      <a:pt x="66610" y="965780"/>
                    </a:lnTo>
                    <a:lnTo>
                      <a:pt x="82235" y="928297"/>
                    </a:lnTo>
                    <a:lnTo>
                      <a:pt x="99505" y="891085"/>
                    </a:lnTo>
                    <a:lnTo>
                      <a:pt x="118419" y="854172"/>
                    </a:lnTo>
                    <a:lnTo>
                      <a:pt x="138978" y="817585"/>
                    </a:lnTo>
                    <a:lnTo>
                      <a:pt x="161181" y="781351"/>
                    </a:lnTo>
                    <a:lnTo>
                      <a:pt x="185030" y="745496"/>
                    </a:lnTo>
                    <a:lnTo>
                      <a:pt x="210523" y="710049"/>
                    </a:lnTo>
                    <a:lnTo>
                      <a:pt x="237660" y="675036"/>
                    </a:lnTo>
                    <a:lnTo>
                      <a:pt x="266443" y="640484"/>
                    </a:lnTo>
                    <a:lnTo>
                      <a:pt x="296870" y="606422"/>
                    </a:lnTo>
                    <a:lnTo>
                      <a:pt x="328942" y="572874"/>
                    </a:lnTo>
                    <a:lnTo>
                      <a:pt x="362659" y="539870"/>
                    </a:lnTo>
                    <a:lnTo>
                      <a:pt x="398020" y="507436"/>
                    </a:lnTo>
                    <a:lnTo>
                      <a:pt x="435026" y="475599"/>
                    </a:lnTo>
                    <a:lnTo>
                      <a:pt x="473677" y="444387"/>
                    </a:lnTo>
                    <a:lnTo>
                      <a:pt x="513972" y="413825"/>
                    </a:lnTo>
                    <a:lnTo>
                      <a:pt x="555912" y="383943"/>
                    </a:lnTo>
                    <a:lnTo>
                      <a:pt x="593994" y="358354"/>
                    </a:lnTo>
                    <a:lnTo>
                      <a:pt x="632842" y="333648"/>
                    </a:lnTo>
                    <a:lnTo>
                      <a:pt x="672431" y="309823"/>
                    </a:lnTo>
                    <a:lnTo>
                      <a:pt x="712732" y="286882"/>
                    </a:lnTo>
                    <a:lnTo>
                      <a:pt x="753720" y="264822"/>
                    </a:lnTo>
                    <a:lnTo>
                      <a:pt x="795366" y="243645"/>
                    </a:lnTo>
                    <a:lnTo>
                      <a:pt x="837645" y="223351"/>
                    </a:lnTo>
                    <a:lnTo>
                      <a:pt x="880530" y="203938"/>
                    </a:lnTo>
                    <a:lnTo>
                      <a:pt x="923993" y="185409"/>
                    </a:lnTo>
                    <a:lnTo>
                      <a:pt x="968008" y="167761"/>
                    </a:lnTo>
                    <a:lnTo>
                      <a:pt x="1012547" y="150996"/>
                    </a:lnTo>
                    <a:lnTo>
                      <a:pt x="1057585" y="135113"/>
                    </a:lnTo>
                    <a:lnTo>
                      <a:pt x="1103093" y="120113"/>
                    </a:lnTo>
                    <a:lnTo>
                      <a:pt x="1149045" y="105995"/>
                    </a:lnTo>
                    <a:lnTo>
                      <a:pt x="1195414" y="92759"/>
                    </a:lnTo>
                    <a:lnTo>
                      <a:pt x="1242173" y="80406"/>
                    </a:lnTo>
                    <a:lnTo>
                      <a:pt x="1289296" y="68935"/>
                    </a:lnTo>
                    <a:lnTo>
                      <a:pt x="1336755" y="58347"/>
                    </a:lnTo>
                    <a:lnTo>
                      <a:pt x="1384523" y="48640"/>
                    </a:lnTo>
                    <a:lnTo>
                      <a:pt x="1432574" y="39817"/>
                    </a:lnTo>
                    <a:lnTo>
                      <a:pt x="1480881" y="31875"/>
                    </a:lnTo>
                    <a:lnTo>
                      <a:pt x="1529416" y="24816"/>
                    </a:lnTo>
                    <a:lnTo>
                      <a:pt x="1578153" y="18640"/>
                    </a:lnTo>
                    <a:lnTo>
                      <a:pt x="1627065" y="13345"/>
                    </a:lnTo>
                    <a:lnTo>
                      <a:pt x="1676126" y="8934"/>
                    </a:lnTo>
                    <a:lnTo>
                      <a:pt x="1725307" y="5404"/>
                    </a:lnTo>
                    <a:lnTo>
                      <a:pt x="1774582" y="2757"/>
                    </a:lnTo>
                    <a:lnTo>
                      <a:pt x="1823924" y="992"/>
                    </a:lnTo>
                    <a:lnTo>
                      <a:pt x="1873307" y="110"/>
                    </a:lnTo>
                    <a:lnTo>
                      <a:pt x="1922704" y="110"/>
                    </a:lnTo>
                    <a:lnTo>
                      <a:pt x="1972087" y="992"/>
                    </a:lnTo>
                    <a:lnTo>
                      <a:pt x="2021429" y="2757"/>
                    </a:lnTo>
                    <a:lnTo>
                      <a:pt x="2070705" y="5404"/>
                    </a:lnTo>
                    <a:lnTo>
                      <a:pt x="2119886" y="8934"/>
                    </a:lnTo>
                    <a:lnTo>
                      <a:pt x="2168946" y="13345"/>
                    </a:lnTo>
                    <a:lnTo>
                      <a:pt x="2217858" y="18640"/>
                    </a:lnTo>
                    <a:lnTo>
                      <a:pt x="2266595" y="24816"/>
                    </a:lnTo>
                    <a:lnTo>
                      <a:pt x="2315130" y="31875"/>
                    </a:lnTo>
                    <a:lnTo>
                      <a:pt x="2363437" y="39817"/>
                    </a:lnTo>
                    <a:lnTo>
                      <a:pt x="2411488" y="48640"/>
                    </a:lnTo>
                    <a:lnTo>
                      <a:pt x="2459256" y="58347"/>
                    </a:lnTo>
                    <a:lnTo>
                      <a:pt x="2506715" y="68935"/>
                    </a:lnTo>
                    <a:lnTo>
                      <a:pt x="2553838" y="80406"/>
                    </a:lnTo>
                    <a:lnTo>
                      <a:pt x="2600597" y="92759"/>
                    </a:lnTo>
                    <a:lnTo>
                      <a:pt x="2646966" y="105995"/>
                    </a:lnTo>
                    <a:lnTo>
                      <a:pt x="2692918" y="120113"/>
                    </a:lnTo>
                    <a:lnTo>
                      <a:pt x="2738426" y="135113"/>
                    </a:lnTo>
                    <a:lnTo>
                      <a:pt x="2783464" y="150996"/>
                    </a:lnTo>
                    <a:lnTo>
                      <a:pt x="2828003" y="167761"/>
                    </a:lnTo>
                    <a:lnTo>
                      <a:pt x="2872018" y="185409"/>
                    </a:lnTo>
                    <a:lnTo>
                      <a:pt x="2915481" y="203938"/>
                    </a:lnTo>
                    <a:lnTo>
                      <a:pt x="2958365" y="223351"/>
                    </a:lnTo>
                    <a:lnTo>
                      <a:pt x="3000645" y="243645"/>
                    </a:lnTo>
                    <a:lnTo>
                      <a:pt x="3042291" y="264822"/>
                    </a:lnTo>
                    <a:lnTo>
                      <a:pt x="3083279" y="286882"/>
                    </a:lnTo>
                    <a:lnTo>
                      <a:pt x="3123580" y="309823"/>
                    </a:lnTo>
                    <a:lnTo>
                      <a:pt x="3163169" y="333648"/>
                    </a:lnTo>
                    <a:lnTo>
                      <a:pt x="3202017" y="358354"/>
                    </a:lnTo>
                    <a:lnTo>
                      <a:pt x="3240098" y="383943"/>
                    </a:lnTo>
                  </a:path>
                </a:pathLst>
              </a:custGeom>
              <a:ln w="3175">
                <a:solidFill>
                  <a:srgbClr val="01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17"/>
            <p:cNvSpPr txBox="1"/>
            <p:nvPr/>
          </p:nvSpPr>
          <p:spPr>
            <a:xfrm>
              <a:off x="2184400" y="3721100"/>
              <a:ext cx="40767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35" dirty="0">
                  <a:solidFill>
                    <a:srgbClr val="FFFFFF"/>
                  </a:solidFill>
                  <a:latin typeface="Tahoma"/>
                  <a:cs typeface="Tahoma"/>
                </a:rPr>
                <a:t>EXP</a:t>
              </a:r>
              <a:endParaRPr sz="1600">
                <a:latin typeface="Tahoma"/>
                <a:cs typeface="Tahoma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2562809" y="3469059"/>
              <a:ext cx="2482215" cy="1894839"/>
              <a:chOff x="2562809" y="3469059"/>
              <a:chExt cx="2482215" cy="1894839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2564396" y="3470647"/>
                <a:ext cx="2479040" cy="1891664"/>
              </a:xfrm>
              <a:custGeom>
                <a:avLst/>
                <a:gdLst/>
                <a:ahLst/>
                <a:cxnLst/>
                <a:rect l="l" t="t" r="r" b="b"/>
                <a:pathLst>
                  <a:path w="2479040" h="1891664">
                    <a:moveTo>
                      <a:pt x="1263682" y="0"/>
                    </a:moveTo>
                    <a:lnTo>
                      <a:pt x="1214890" y="0"/>
                    </a:lnTo>
                    <a:lnTo>
                      <a:pt x="1166129" y="1456"/>
                    </a:lnTo>
                    <a:lnTo>
                      <a:pt x="1117460" y="4370"/>
                    </a:lnTo>
                    <a:lnTo>
                      <a:pt x="1068942" y="8741"/>
                    </a:lnTo>
                    <a:lnTo>
                      <a:pt x="1020637" y="14569"/>
                    </a:lnTo>
                    <a:lnTo>
                      <a:pt x="972606" y="21854"/>
                    </a:lnTo>
                    <a:lnTo>
                      <a:pt x="924909" y="30596"/>
                    </a:lnTo>
                    <a:lnTo>
                      <a:pt x="877608" y="40795"/>
                    </a:lnTo>
                    <a:lnTo>
                      <a:pt x="830763" y="52451"/>
                    </a:lnTo>
                    <a:lnTo>
                      <a:pt x="784436" y="65564"/>
                    </a:lnTo>
                    <a:lnTo>
                      <a:pt x="738686" y="80134"/>
                    </a:lnTo>
                    <a:lnTo>
                      <a:pt x="693574" y="96161"/>
                    </a:lnTo>
                    <a:lnTo>
                      <a:pt x="649163" y="113645"/>
                    </a:lnTo>
                    <a:lnTo>
                      <a:pt x="605511" y="132586"/>
                    </a:lnTo>
                    <a:lnTo>
                      <a:pt x="562681" y="152984"/>
                    </a:lnTo>
                    <a:lnTo>
                      <a:pt x="520733" y="174839"/>
                    </a:lnTo>
                    <a:lnTo>
                      <a:pt x="479728" y="198151"/>
                    </a:lnTo>
                    <a:lnTo>
                      <a:pt x="439727" y="222919"/>
                    </a:lnTo>
                    <a:lnTo>
                      <a:pt x="400790" y="249145"/>
                    </a:lnTo>
                    <a:lnTo>
                      <a:pt x="362978" y="276828"/>
                    </a:lnTo>
                    <a:lnTo>
                      <a:pt x="323768" y="308129"/>
                    </a:lnTo>
                    <a:lnTo>
                      <a:pt x="286797" y="340432"/>
                    </a:lnTo>
                    <a:lnTo>
                      <a:pt x="252068" y="373680"/>
                    </a:lnTo>
                    <a:lnTo>
                      <a:pt x="219579" y="407814"/>
                    </a:lnTo>
                    <a:lnTo>
                      <a:pt x="189331" y="442774"/>
                    </a:lnTo>
                    <a:lnTo>
                      <a:pt x="161323" y="478501"/>
                    </a:lnTo>
                    <a:lnTo>
                      <a:pt x="135556" y="514936"/>
                    </a:lnTo>
                    <a:lnTo>
                      <a:pt x="112030" y="552021"/>
                    </a:lnTo>
                    <a:lnTo>
                      <a:pt x="90744" y="589696"/>
                    </a:lnTo>
                    <a:lnTo>
                      <a:pt x="71699" y="627902"/>
                    </a:lnTo>
                    <a:lnTo>
                      <a:pt x="54894" y="666580"/>
                    </a:lnTo>
                    <a:lnTo>
                      <a:pt x="40330" y="705672"/>
                    </a:lnTo>
                    <a:lnTo>
                      <a:pt x="28007" y="745117"/>
                    </a:lnTo>
                    <a:lnTo>
                      <a:pt x="17924" y="784858"/>
                    </a:lnTo>
                    <a:lnTo>
                      <a:pt x="10082" y="824835"/>
                    </a:lnTo>
                    <a:lnTo>
                      <a:pt x="4481" y="864989"/>
                    </a:lnTo>
                    <a:lnTo>
                      <a:pt x="1120" y="905260"/>
                    </a:lnTo>
                    <a:lnTo>
                      <a:pt x="0" y="945591"/>
                    </a:lnTo>
                    <a:lnTo>
                      <a:pt x="1120" y="985922"/>
                    </a:lnTo>
                    <a:lnTo>
                      <a:pt x="4481" y="1026194"/>
                    </a:lnTo>
                    <a:lnTo>
                      <a:pt x="10082" y="1066348"/>
                    </a:lnTo>
                    <a:lnTo>
                      <a:pt x="17924" y="1106325"/>
                    </a:lnTo>
                    <a:lnTo>
                      <a:pt x="28007" y="1146066"/>
                    </a:lnTo>
                    <a:lnTo>
                      <a:pt x="40330" y="1185512"/>
                    </a:lnTo>
                    <a:lnTo>
                      <a:pt x="54894" y="1224603"/>
                    </a:lnTo>
                    <a:lnTo>
                      <a:pt x="71699" y="1263281"/>
                    </a:lnTo>
                    <a:lnTo>
                      <a:pt x="90744" y="1301488"/>
                    </a:lnTo>
                    <a:lnTo>
                      <a:pt x="112030" y="1339163"/>
                    </a:lnTo>
                    <a:lnTo>
                      <a:pt x="135556" y="1376247"/>
                    </a:lnTo>
                    <a:lnTo>
                      <a:pt x="161323" y="1412683"/>
                    </a:lnTo>
                    <a:lnTo>
                      <a:pt x="189331" y="1448410"/>
                    </a:lnTo>
                    <a:lnTo>
                      <a:pt x="219579" y="1483370"/>
                    </a:lnTo>
                    <a:lnTo>
                      <a:pt x="252068" y="1517504"/>
                    </a:lnTo>
                    <a:lnTo>
                      <a:pt x="286797" y="1550752"/>
                    </a:lnTo>
                    <a:lnTo>
                      <a:pt x="323768" y="1583056"/>
                    </a:lnTo>
                    <a:lnTo>
                      <a:pt x="362978" y="1614357"/>
                    </a:lnTo>
                    <a:lnTo>
                      <a:pt x="400790" y="1642039"/>
                    </a:lnTo>
                    <a:lnTo>
                      <a:pt x="439727" y="1668265"/>
                    </a:lnTo>
                    <a:lnTo>
                      <a:pt x="479728" y="1693034"/>
                    </a:lnTo>
                    <a:lnTo>
                      <a:pt x="520733" y="1716346"/>
                    </a:lnTo>
                    <a:lnTo>
                      <a:pt x="562681" y="1738201"/>
                    </a:lnTo>
                    <a:lnTo>
                      <a:pt x="605511" y="1758598"/>
                    </a:lnTo>
                    <a:lnTo>
                      <a:pt x="649163" y="1777539"/>
                    </a:lnTo>
                    <a:lnTo>
                      <a:pt x="693574" y="1795023"/>
                    </a:lnTo>
                    <a:lnTo>
                      <a:pt x="738686" y="1811050"/>
                    </a:lnTo>
                    <a:lnTo>
                      <a:pt x="784436" y="1825620"/>
                    </a:lnTo>
                    <a:lnTo>
                      <a:pt x="830763" y="1838733"/>
                    </a:lnTo>
                    <a:lnTo>
                      <a:pt x="877608" y="1850389"/>
                    </a:lnTo>
                    <a:lnTo>
                      <a:pt x="924909" y="1860588"/>
                    </a:lnTo>
                    <a:lnTo>
                      <a:pt x="972606" y="1869330"/>
                    </a:lnTo>
                    <a:lnTo>
                      <a:pt x="1020637" y="1876614"/>
                    </a:lnTo>
                    <a:lnTo>
                      <a:pt x="1068942" y="1882442"/>
                    </a:lnTo>
                    <a:lnTo>
                      <a:pt x="1117460" y="1886813"/>
                    </a:lnTo>
                    <a:lnTo>
                      <a:pt x="1166129" y="1889727"/>
                    </a:lnTo>
                    <a:lnTo>
                      <a:pt x="1214890" y="1891184"/>
                    </a:lnTo>
                    <a:lnTo>
                      <a:pt x="1263682" y="1891184"/>
                    </a:lnTo>
                    <a:lnTo>
                      <a:pt x="1312443" y="1889727"/>
                    </a:lnTo>
                    <a:lnTo>
                      <a:pt x="1361113" y="1886813"/>
                    </a:lnTo>
                    <a:lnTo>
                      <a:pt x="1409630" y="1882442"/>
                    </a:lnTo>
                    <a:lnTo>
                      <a:pt x="1457935" y="1876614"/>
                    </a:lnTo>
                    <a:lnTo>
                      <a:pt x="1505966" y="1869330"/>
                    </a:lnTo>
                    <a:lnTo>
                      <a:pt x="1553663" y="1860588"/>
                    </a:lnTo>
                    <a:lnTo>
                      <a:pt x="1600964" y="1850389"/>
                    </a:lnTo>
                    <a:lnTo>
                      <a:pt x="1647809" y="1838733"/>
                    </a:lnTo>
                    <a:lnTo>
                      <a:pt x="1694136" y="1825620"/>
                    </a:lnTo>
                    <a:lnTo>
                      <a:pt x="1739886" y="1811050"/>
                    </a:lnTo>
                    <a:lnTo>
                      <a:pt x="1784997" y="1795023"/>
                    </a:lnTo>
                    <a:lnTo>
                      <a:pt x="1829409" y="1777539"/>
                    </a:lnTo>
                    <a:lnTo>
                      <a:pt x="1873060" y="1758598"/>
                    </a:lnTo>
                    <a:lnTo>
                      <a:pt x="1915890" y="1738201"/>
                    </a:lnTo>
                    <a:lnTo>
                      <a:pt x="1957838" y="1716346"/>
                    </a:lnTo>
                    <a:lnTo>
                      <a:pt x="1998843" y="1693034"/>
                    </a:lnTo>
                    <a:lnTo>
                      <a:pt x="2038844" y="1668265"/>
                    </a:lnTo>
                    <a:lnTo>
                      <a:pt x="2077781" y="1642039"/>
                    </a:lnTo>
                    <a:lnTo>
                      <a:pt x="2115592" y="1614357"/>
                    </a:lnTo>
                    <a:lnTo>
                      <a:pt x="2154803" y="1583056"/>
                    </a:lnTo>
                    <a:lnTo>
                      <a:pt x="2191773" y="1550752"/>
                    </a:lnTo>
                    <a:lnTo>
                      <a:pt x="2226503" y="1517504"/>
                    </a:lnTo>
                    <a:lnTo>
                      <a:pt x="2258992" y="1483370"/>
                    </a:lnTo>
                    <a:lnTo>
                      <a:pt x="2289240" y="1448410"/>
                    </a:lnTo>
                    <a:lnTo>
                      <a:pt x="2317248" y="1412683"/>
                    </a:lnTo>
                    <a:lnTo>
                      <a:pt x="2343015" y="1376247"/>
                    </a:lnTo>
                    <a:lnTo>
                      <a:pt x="2366541" y="1339163"/>
                    </a:lnTo>
                    <a:lnTo>
                      <a:pt x="2387827" y="1301488"/>
                    </a:lnTo>
                    <a:lnTo>
                      <a:pt x="2406872" y="1263281"/>
                    </a:lnTo>
                    <a:lnTo>
                      <a:pt x="2423677" y="1224603"/>
                    </a:lnTo>
                    <a:lnTo>
                      <a:pt x="2438241" y="1185512"/>
                    </a:lnTo>
                    <a:lnTo>
                      <a:pt x="2450564" y="1146066"/>
                    </a:lnTo>
                    <a:lnTo>
                      <a:pt x="2460647" y="1106325"/>
                    </a:lnTo>
                    <a:lnTo>
                      <a:pt x="2468489" y="1066348"/>
                    </a:lnTo>
                    <a:lnTo>
                      <a:pt x="2474091" y="1026194"/>
                    </a:lnTo>
                    <a:lnTo>
                      <a:pt x="2477452" y="985922"/>
                    </a:lnTo>
                    <a:lnTo>
                      <a:pt x="2478572" y="945591"/>
                    </a:lnTo>
                    <a:lnTo>
                      <a:pt x="2477452" y="905260"/>
                    </a:lnTo>
                    <a:lnTo>
                      <a:pt x="2474091" y="864989"/>
                    </a:lnTo>
                    <a:lnTo>
                      <a:pt x="2468489" y="824835"/>
                    </a:lnTo>
                    <a:lnTo>
                      <a:pt x="2460647" y="784858"/>
                    </a:lnTo>
                    <a:lnTo>
                      <a:pt x="2450564" y="745117"/>
                    </a:lnTo>
                    <a:lnTo>
                      <a:pt x="2438241" y="705672"/>
                    </a:lnTo>
                    <a:lnTo>
                      <a:pt x="2423677" y="666580"/>
                    </a:lnTo>
                    <a:lnTo>
                      <a:pt x="2406872" y="627902"/>
                    </a:lnTo>
                    <a:lnTo>
                      <a:pt x="2387827" y="589696"/>
                    </a:lnTo>
                    <a:lnTo>
                      <a:pt x="2366541" y="552021"/>
                    </a:lnTo>
                    <a:lnTo>
                      <a:pt x="2343015" y="514936"/>
                    </a:lnTo>
                    <a:lnTo>
                      <a:pt x="2317248" y="478501"/>
                    </a:lnTo>
                    <a:lnTo>
                      <a:pt x="2289240" y="442774"/>
                    </a:lnTo>
                    <a:lnTo>
                      <a:pt x="2258992" y="407814"/>
                    </a:lnTo>
                    <a:lnTo>
                      <a:pt x="2226503" y="373680"/>
                    </a:lnTo>
                    <a:lnTo>
                      <a:pt x="2191773" y="340432"/>
                    </a:lnTo>
                    <a:lnTo>
                      <a:pt x="2154803" y="308129"/>
                    </a:lnTo>
                    <a:lnTo>
                      <a:pt x="2115592" y="276828"/>
                    </a:lnTo>
                    <a:lnTo>
                      <a:pt x="2077781" y="249145"/>
                    </a:lnTo>
                    <a:lnTo>
                      <a:pt x="2038844" y="222919"/>
                    </a:lnTo>
                    <a:lnTo>
                      <a:pt x="1998843" y="198151"/>
                    </a:lnTo>
                    <a:lnTo>
                      <a:pt x="1957838" y="174839"/>
                    </a:lnTo>
                    <a:lnTo>
                      <a:pt x="1915890" y="152984"/>
                    </a:lnTo>
                    <a:lnTo>
                      <a:pt x="1873060" y="132586"/>
                    </a:lnTo>
                    <a:lnTo>
                      <a:pt x="1829409" y="113645"/>
                    </a:lnTo>
                    <a:lnTo>
                      <a:pt x="1784997" y="96161"/>
                    </a:lnTo>
                    <a:lnTo>
                      <a:pt x="1739886" y="80134"/>
                    </a:lnTo>
                    <a:lnTo>
                      <a:pt x="1694136" y="65564"/>
                    </a:lnTo>
                    <a:lnTo>
                      <a:pt x="1647809" y="52451"/>
                    </a:lnTo>
                    <a:lnTo>
                      <a:pt x="1600964" y="40795"/>
                    </a:lnTo>
                    <a:lnTo>
                      <a:pt x="1553663" y="30596"/>
                    </a:lnTo>
                    <a:lnTo>
                      <a:pt x="1505966" y="21854"/>
                    </a:lnTo>
                    <a:lnTo>
                      <a:pt x="1457935" y="14569"/>
                    </a:lnTo>
                    <a:lnTo>
                      <a:pt x="1409630" y="8741"/>
                    </a:lnTo>
                    <a:lnTo>
                      <a:pt x="1361113" y="4370"/>
                    </a:lnTo>
                    <a:lnTo>
                      <a:pt x="1312443" y="1456"/>
                    </a:lnTo>
                    <a:lnTo>
                      <a:pt x="1263682" y="0"/>
                    </a:lnTo>
                    <a:close/>
                  </a:path>
                </a:pathLst>
              </a:custGeom>
              <a:solidFill>
                <a:srgbClr val="CBCBC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564396" y="3470647"/>
                <a:ext cx="2479040" cy="1891664"/>
              </a:xfrm>
              <a:custGeom>
                <a:avLst/>
                <a:gdLst/>
                <a:ahLst/>
                <a:cxnLst/>
                <a:rect l="l" t="t" r="r" b="b"/>
                <a:pathLst>
                  <a:path w="2479040" h="1891664">
                    <a:moveTo>
                      <a:pt x="2115593" y="276828"/>
                    </a:moveTo>
                    <a:lnTo>
                      <a:pt x="2154804" y="308129"/>
                    </a:lnTo>
                    <a:lnTo>
                      <a:pt x="2191774" y="340432"/>
                    </a:lnTo>
                    <a:lnTo>
                      <a:pt x="2226504" y="373681"/>
                    </a:lnTo>
                    <a:lnTo>
                      <a:pt x="2258992" y="407814"/>
                    </a:lnTo>
                    <a:lnTo>
                      <a:pt x="2289241" y="442774"/>
                    </a:lnTo>
                    <a:lnTo>
                      <a:pt x="2317248" y="478501"/>
                    </a:lnTo>
                    <a:lnTo>
                      <a:pt x="2343015" y="514936"/>
                    </a:lnTo>
                    <a:lnTo>
                      <a:pt x="2366542" y="552021"/>
                    </a:lnTo>
                    <a:lnTo>
                      <a:pt x="2387827" y="589696"/>
                    </a:lnTo>
                    <a:lnTo>
                      <a:pt x="2406873" y="627902"/>
                    </a:lnTo>
                    <a:lnTo>
                      <a:pt x="2423677" y="666580"/>
                    </a:lnTo>
                    <a:lnTo>
                      <a:pt x="2438241" y="705672"/>
                    </a:lnTo>
                    <a:lnTo>
                      <a:pt x="2450564" y="745117"/>
                    </a:lnTo>
                    <a:lnTo>
                      <a:pt x="2460647" y="784858"/>
                    </a:lnTo>
                    <a:lnTo>
                      <a:pt x="2468489" y="824835"/>
                    </a:lnTo>
                    <a:lnTo>
                      <a:pt x="2474091" y="864989"/>
                    </a:lnTo>
                    <a:lnTo>
                      <a:pt x="2477452" y="905261"/>
                    </a:lnTo>
                    <a:lnTo>
                      <a:pt x="2478572" y="945592"/>
                    </a:lnTo>
                    <a:lnTo>
                      <a:pt x="2477452" y="985923"/>
                    </a:lnTo>
                    <a:lnTo>
                      <a:pt x="2474091" y="1026195"/>
                    </a:lnTo>
                    <a:lnTo>
                      <a:pt x="2468489" y="1066349"/>
                    </a:lnTo>
                    <a:lnTo>
                      <a:pt x="2460647" y="1106325"/>
                    </a:lnTo>
                    <a:lnTo>
                      <a:pt x="2450564" y="1146066"/>
                    </a:lnTo>
                    <a:lnTo>
                      <a:pt x="2438241" y="1185512"/>
                    </a:lnTo>
                    <a:lnTo>
                      <a:pt x="2423677" y="1224603"/>
                    </a:lnTo>
                    <a:lnTo>
                      <a:pt x="2406873" y="1263282"/>
                    </a:lnTo>
                    <a:lnTo>
                      <a:pt x="2387827" y="1301488"/>
                    </a:lnTo>
                    <a:lnTo>
                      <a:pt x="2366542" y="1339163"/>
                    </a:lnTo>
                    <a:lnTo>
                      <a:pt x="2343015" y="1376248"/>
                    </a:lnTo>
                    <a:lnTo>
                      <a:pt x="2317248" y="1412683"/>
                    </a:lnTo>
                    <a:lnTo>
                      <a:pt x="2289241" y="1448411"/>
                    </a:lnTo>
                    <a:lnTo>
                      <a:pt x="2258992" y="1483370"/>
                    </a:lnTo>
                    <a:lnTo>
                      <a:pt x="2226504" y="1517504"/>
                    </a:lnTo>
                    <a:lnTo>
                      <a:pt x="2191774" y="1550752"/>
                    </a:lnTo>
                    <a:lnTo>
                      <a:pt x="2154804" y="1583056"/>
                    </a:lnTo>
                    <a:lnTo>
                      <a:pt x="2115593" y="1614357"/>
                    </a:lnTo>
                    <a:lnTo>
                      <a:pt x="2077782" y="1642040"/>
                    </a:lnTo>
                    <a:lnTo>
                      <a:pt x="2038845" y="1668266"/>
                    </a:lnTo>
                    <a:lnTo>
                      <a:pt x="1998844" y="1693034"/>
                    </a:lnTo>
                    <a:lnTo>
                      <a:pt x="1957839" y="1716346"/>
                    </a:lnTo>
                    <a:lnTo>
                      <a:pt x="1915891" y="1738201"/>
                    </a:lnTo>
                    <a:lnTo>
                      <a:pt x="1873061" y="1758599"/>
                    </a:lnTo>
                    <a:lnTo>
                      <a:pt x="1829409" y="1777540"/>
                    </a:lnTo>
                    <a:lnTo>
                      <a:pt x="1784998" y="1795023"/>
                    </a:lnTo>
                    <a:lnTo>
                      <a:pt x="1739887" y="1811050"/>
                    </a:lnTo>
                    <a:lnTo>
                      <a:pt x="1694137" y="1825620"/>
                    </a:lnTo>
                    <a:lnTo>
                      <a:pt x="1647809" y="1838733"/>
                    </a:lnTo>
                    <a:lnTo>
                      <a:pt x="1600964" y="1850389"/>
                    </a:lnTo>
                    <a:lnTo>
                      <a:pt x="1553663" y="1860588"/>
                    </a:lnTo>
                    <a:lnTo>
                      <a:pt x="1505966" y="1869330"/>
                    </a:lnTo>
                    <a:lnTo>
                      <a:pt x="1457935" y="1876615"/>
                    </a:lnTo>
                    <a:lnTo>
                      <a:pt x="1409631" y="1882443"/>
                    </a:lnTo>
                    <a:lnTo>
                      <a:pt x="1361113" y="1886814"/>
                    </a:lnTo>
                    <a:lnTo>
                      <a:pt x="1312443" y="1889728"/>
                    </a:lnTo>
                    <a:lnTo>
                      <a:pt x="1263682" y="1891185"/>
                    </a:lnTo>
                    <a:lnTo>
                      <a:pt x="1214891" y="1891185"/>
                    </a:lnTo>
                    <a:lnTo>
                      <a:pt x="1166129" y="1889728"/>
                    </a:lnTo>
                    <a:lnTo>
                      <a:pt x="1117460" y="1886814"/>
                    </a:lnTo>
                    <a:lnTo>
                      <a:pt x="1068942" y="1882443"/>
                    </a:lnTo>
                    <a:lnTo>
                      <a:pt x="1020637" y="1876615"/>
                    </a:lnTo>
                    <a:lnTo>
                      <a:pt x="972606" y="1869330"/>
                    </a:lnTo>
                    <a:lnTo>
                      <a:pt x="924909" y="1860588"/>
                    </a:lnTo>
                    <a:lnTo>
                      <a:pt x="877608" y="1850389"/>
                    </a:lnTo>
                    <a:lnTo>
                      <a:pt x="830763" y="1838733"/>
                    </a:lnTo>
                    <a:lnTo>
                      <a:pt x="784436" y="1825620"/>
                    </a:lnTo>
                    <a:lnTo>
                      <a:pt x="738686" y="1811050"/>
                    </a:lnTo>
                    <a:lnTo>
                      <a:pt x="693574" y="1795023"/>
                    </a:lnTo>
                    <a:lnTo>
                      <a:pt x="649163" y="1777540"/>
                    </a:lnTo>
                    <a:lnTo>
                      <a:pt x="605511" y="1758599"/>
                    </a:lnTo>
                    <a:lnTo>
                      <a:pt x="562681" y="1738201"/>
                    </a:lnTo>
                    <a:lnTo>
                      <a:pt x="520733" y="1716346"/>
                    </a:lnTo>
                    <a:lnTo>
                      <a:pt x="479728" y="1693034"/>
                    </a:lnTo>
                    <a:lnTo>
                      <a:pt x="439727" y="1668266"/>
                    </a:lnTo>
                    <a:lnTo>
                      <a:pt x="400790" y="1642040"/>
                    </a:lnTo>
                    <a:lnTo>
                      <a:pt x="362978" y="1614357"/>
                    </a:lnTo>
                    <a:lnTo>
                      <a:pt x="323768" y="1583056"/>
                    </a:lnTo>
                    <a:lnTo>
                      <a:pt x="286798" y="1550752"/>
                    </a:lnTo>
                    <a:lnTo>
                      <a:pt x="252068" y="1517504"/>
                    </a:lnTo>
                    <a:lnTo>
                      <a:pt x="219579" y="1483370"/>
                    </a:lnTo>
                    <a:lnTo>
                      <a:pt x="189331" y="1448411"/>
                    </a:lnTo>
                    <a:lnTo>
                      <a:pt x="161323" y="1412683"/>
                    </a:lnTo>
                    <a:lnTo>
                      <a:pt x="135556" y="1376248"/>
                    </a:lnTo>
                    <a:lnTo>
                      <a:pt x="112030" y="1339163"/>
                    </a:lnTo>
                    <a:lnTo>
                      <a:pt x="90744" y="1301488"/>
                    </a:lnTo>
                    <a:lnTo>
                      <a:pt x="71699" y="1263282"/>
                    </a:lnTo>
                    <a:lnTo>
                      <a:pt x="54894" y="1224603"/>
                    </a:lnTo>
                    <a:lnTo>
                      <a:pt x="40330" y="1185512"/>
                    </a:lnTo>
                    <a:lnTo>
                      <a:pt x="28007" y="1146066"/>
                    </a:lnTo>
                    <a:lnTo>
                      <a:pt x="17924" y="1106325"/>
                    </a:lnTo>
                    <a:lnTo>
                      <a:pt x="10082" y="1066349"/>
                    </a:lnTo>
                    <a:lnTo>
                      <a:pt x="4481" y="1026195"/>
                    </a:lnTo>
                    <a:lnTo>
                      <a:pt x="1120" y="985923"/>
                    </a:lnTo>
                    <a:lnTo>
                      <a:pt x="0" y="945592"/>
                    </a:lnTo>
                    <a:lnTo>
                      <a:pt x="1120" y="905261"/>
                    </a:lnTo>
                    <a:lnTo>
                      <a:pt x="4481" y="864989"/>
                    </a:lnTo>
                    <a:lnTo>
                      <a:pt x="10082" y="824835"/>
                    </a:lnTo>
                    <a:lnTo>
                      <a:pt x="17924" y="784858"/>
                    </a:lnTo>
                    <a:lnTo>
                      <a:pt x="28007" y="745117"/>
                    </a:lnTo>
                    <a:lnTo>
                      <a:pt x="40330" y="705672"/>
                    </a:lnTo>
                    <a:lnTo>
                      <a:pt x="54894" y="666580"/>
                    </a:lnTo>
                    <a:lnTo>
                      <a:pt x="71699" y="627902"/>
                    </a:lnTo>
                    <a:lnTo>
                      <a:pt x="90744" y="589696"/>
                    </a:lnTo>
                    <a:lnTo>
                      <a:pt x="112030" y="552021"/>
                    </a:lnTo>
                    <a:lnTo>
                      <a:pt x="135556" y="514936"/>
                    </a:lnTo>
                    <a:lnTo>
                      <a:pt x="161323" y="478501"/>
                    </a:lnTo>
                    <a:lnTo>
                      <a:pt x="189331" y="442774"/>
                    </a:lnTo>
                    <a:lnTo>
                      <a:pt x="219579" y="407814"/>
                    </a:lnTo>
                    <a:lnTo>
                      <a:pt x="252068" y="373681"/>
                    </a:lnTo>
                    <a:lnTo>
                      <a:pt x="286798" y="340432"/>
                    </a:lnTo>
                    <a:lnTo>
                      <a:pt x="323768" y="308129"/>
                    </a:lnTo>
                    <a:lnTo>
                      <a:pt x="362978" y="276828"/>
                    </a:lnTo>
                    <a:lnTo>
                      <a:pt x="400790" y="249145"/>
                    </a:lnTo>
                    <a:lnTo>
                      <a:pt x="439727" y="222919"/>
                    </a:lnTo>
                    <a:lnTo>
                      <a:pt x="479728" y="198151"/>
                    </a:lnTo>
                    <a:lnTo>
                      <a:pt x="520733" y="174839"/>
                    </a:lnTo>
                    <a:lnTo>
                      <a:pt x="562681" y="152984"/>
                    </a:lnTo>
                    <a:lnTo>
                      <a:pt x="605511" y="132586"/>
                    </a:lnTo>
                    <a:lnTo>
                      <a:pt x="649163" y="113645"/>
                    </a:lnTo>
                    <a:lnTo>
                      <a:pt x="693574" y="96161"/>
                    </a:lnTo>
                    <a:lnTo>
                      <a:pt x="738686" y="80134"/>
                    </a:lnTo>
                    <a:lnTo>
                      <a:pt x="784436" y="65564"/>
                    </a:lnTo>
                    <a:lnTo>
                      <a:pt x="830763" y="52451"/>
                    </a:lnTo>
                    <a:lnTo>
                      <a:pt x="877608" y="40795"/>
                    </a:lnTo>
                    <a:lnTo>
                      <a:pt x="924909" y="30596"/>
                    </a:lnTo>
                    <a:lnTo>
                      <a:pt x="972606" y="21854"/>
                    </a:lnTo>
                    <a:lnTo>
                      <a:pt x="1020637" y="14569"/>
                    </a:lnTo>
                    <a:lnTo>
                      <a:pt x="1068942" y="8741"/>
                    </a:lnTo>
                    <a:lnTo>
                      <a:pt x="1117460" y="4370"/>
                    </a:lnTo>
                    <a:lnTo>
                      <a:pt x="1166129" y="1456"/>
                    </a:lnTo>
                    <a:lnTo>
                      <a:pt x="1214891" y="0"/>
                    </a:lnTo>
                    <a:lnTo>
                      <a:pt x="1263682" y="0"/>
                    </a:lnTo>
                    <a:lnTo>
                      <a:pt x="1312443" y="1456"/>
                    </a:lnTo>
                    <a:lnTo>
                      <a:pt x="1361113" y="4370"/>
                    </a:lnTo>
                    <a:lnTo>
                      <a:pt x="1409631" y="8741"/>
                    </a:lnTo>
                    <a:lnTo>
                      <a:pt x="1457935" y="14569"/>
                    </a:lnTo>
                    <a:lnTo>
                      <a:pt x="1505966" y="21854"/>
                    </a:lnTo>
                    <a:lnTo>
                      <a:pt x="1553663" y="30596"/>
                    </a:lnTo>
                    <a:lnTo>
                      <a:pt x="1600964" y="40795"/>
                    </a:lnTo>
                    <a:lnTo>
                      <a:pt x="1647809" y="52451"/>
                    </a:lnTo>
                    <a:lnTo>
                      <a:pt x="1694137" y="65564"/>
                    </a:lnTo>
                    <a:lnTo>
                      <a:pt x="1739887" y="80134"/>
                    </a:lnTo>
                    <a:lnTo>
                      <a:pt x="1784998" y="96161"/>
                    </a:lnTo>
                    <a:lnTo>
                      <a:pt x="1829409" y="113645"/>
                    </a:lnTo>
                    <a:lnTo>
                      <a:pt x="1873061" y="132586"/>
                    </a:lnTo>
                    <a:lnTo>
                      <a:pt x="1915891" y="152984"/>
                    </a:lnTo>
                    <a:lnTo>
                      <a:pt x="1957839" y="174839"/>
                    </a:lnTo>
                    <a:lnTo>
                      <a:pt x="1998844" y="198151"/>
                    </a:lnTo>
                    <a:lnTo>
                      <a:pt x="2038845" y="222919"/>
                    </a:lnTo>
                    <a:lnTo>
                      <a:pt x="2077782" y="249145"/>
                    </a:lnTo>
                    <a:lnTo>
                      <a:pt x="2115593" y="276828"/>
                    </a:lnTo>
                  </a:path>
                </a:pathLst>
              </a:custGeom>
              <a:ln w="3175">
                <a:solidFill>
                  <a:srgbClr val="01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object 21"/>
            <p:cNvSpPr txBox="1"/>
            <p:nvPr/>
          </p:nvSpPr>
          <p:spPr>
            <a:xfrm>
              <a:off x="3454400" y="4330700"/>
              <a:ext cx="7264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P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dirty="0">
                  <a:solidFill>
                    <a:srgbClr val="010000"/>
                  </a:solidFill>
                  <a:latin typeface="Tahoma"/>
                  <a:cs typeface="Tahoma"/>
                </a:rPr>
                <a:t>=</a:t>
              </a:r>
              <a:r>
                <a:rPr sz="1600" b="1" spc="-10" dirty="0">
                  <a:solidFill>
                    <a:srgbClr val="010000"/>
                  </a:solidFill>
                  <a:latin typeface="Tahoma"/>
                  <a:cs typeface="Tahoma"/>
                </a:rPr>
                <a:t> </a:t>
              </a:r>
              <a:r>
                <a:rPr sz="1600" b="1" spc="-25" dirty="0">
                  <a:solidFill>
                    <a:srgbClr val="010000"/>
                  </a:solidFill>
                  <a:latin typeface="Tahoma"/>
                  <a:cs typeface="Tahoma"/>
                </a:rPr>
                <a:t>NP</a:t>
              </a:r>
              <a:endParaRPr sz="1600">
                <a:latin typeface="Tahoma"/>
                <a:cs typeface="Tahoma"/>
              </a:endParaRPr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096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1845" algn="l"/>
              </a:tabLst>
            </a:pPr>
            <a:r>
              <a:rPr spc="-10" dirty="0"/>
              <a:t>Reductions:</a:t>
            </a:r>
            <a:r>
              <a:rPr dirty="0"/>
              <a:t>	</a:t>
            </a:r>
            <a:r>
              <a:rPr spc="50" dirty="0"/>
              <a:t>quiz</a:t>
            </a:r>
            <a:r>
              <a:rPr spc="30" dirty="0"/>
              <a:t> </a:t>
            </a:r>
            <a:r>
              <a:rPr spc="210" dirty="0"/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346200"/>
            <a:ext cx="9125585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Suppose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≠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spc="-20" dirty="0">
                <a:latin typeface="Tahoma"/>
                <a:cs typeface="Tahoma"/>
              </a:rPr>
              <a:t>NP.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spc="55" dirty="0">
                <a:latin typeface="Tahoma"/>
                <a:cs typeface="Tahoma"/>
              </a:rPr>
              <a:t>of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still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possible?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40765" indent="-647065">
              <a:lnSpc>
                <a:spcPct val="100000"/>
              </a:lnSpc>
              <a:buClr>
                <a:srgbClr val="005493"/>
              </a:buClr>
              <a:buFont typeface="Tahoma"/>
              <a:buAutoNum type="alphaUcPeriod"/>
              <a:tabLst>
                <a:tab pos="1040765" algn="l"/>
              </a:tabLst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9513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factoring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i="1" spc="-105" dirty="0">
                <a:latin typeface="Times New Roman"/>
                <a:cs typeface="Times New Roman"/>
              </a:rPr>
              <a:t>n</a:t>
            </a:r>
            <a:r>
              <a:rPr sz="2400" spc="-105" dirty="0">
                <a:latin typeface="Lucida Sans Unicode"/>
                <a:cs typeface="Lucida Sans Unicode"/>
              </a:rPr>
              <a:t>-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integers.</a:t>
            </a:r>
            <a:endParaRPr sz="2400">
              <a:latin typeface="Lucida Sans Unicode"/>
              <a:cs typeface="Lucida Sans Unicode"/>
            </a:endParaRPr>
          </a:p>
          <a:p>
            <a:pPr marL="10407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40765" algn="l"/>
              </a:tabLst>
            </a:pPr>
            <a:r>
              <a:rPr sz="2400" i="1" spc="-1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(1.657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rebuchet MS"/>
                <a:cs typeface="Trebuchet MS"/>
              </a:rPr>
              <a:t>time</a:t>
            </a:r>
            <a:r>
              <a:rPr sz="2400" spc="9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algorithm </a:t>
            </a:r>
            <a:r>
              <a:rPr sz="2400" spc="65" dirty="0">
                <a:latin typeface="Trebuchet MS"/>
                <a:cs typeface="Trebuchet MS"/>
              </a:rPr>
              <a:t>for</a:t>
            </a:r>
            <a:r>
              <a:rPr sz="2400" spc="9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H</a:t>
            </a:r>
            <a:r>
              <a:rPr sz="1900" spc="165" dirty="0">
                <a:latin typeface="Trebuchet MS"/>
                <a:cs typeface="Trebuchet MS"/>
              </a:rPr>
              <a:t>AMILTON</a:t>
            </a:r>
            <a:r>
              <a:rPr sz="2400" spc="165" dirty="0">
                <a:latin typeface="Trebuchet MS"/>
                <a:cs typeface="Trebuchet MS"/>
              </a:rPr>
              <a:t>-</a:t>
            </a:r>
            <a:r>
              <a:rPr sz="2400" spc="100" dirty="0">
                <a:latin typeface="Trebuchet MS"/>
                <a:cs typeface="Trebuchet MS"/>
              </a:rPr>
              <a:t>C</a:t>
            </a:r>
            <a:r>
              <a:rPr sz="1900" spc="100" dirty="0">
                <a:latin typeface="Trebuchet MS"/>
                <a:cs typeface="Trebuchet MS"/>
              </a:rPr>
              <a:t>YCLE</a:t>
            </a:r>
            <a:r>
              <a:rPr sz="2400" spc="10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0407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40765" algn="l"/>
              </a:tabLst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9513" dirty="0">
                <a:latin typeface="Times New Roman"/>
                <a:cs typeface="Times New Roman"/>
              </a:rPr>
              <a:t>log</a:t>
            </a:r>
            <a:r>
              <a:rPr sz="2400" spc="-37" baseline="29513" dirty="0">
                <a:latin typeface="Times New Roman"/>
                <a:cs typeface="Times New Roman"/>
              </a:rPr>
              <a:t> </a:t>
            </a:r>
            <a:r>
              <a:rPr sz="2400" baseline="29513" dirty="0">
                <a:latin typeface="Times New Roman"/>
                <a:cs typeface="Times New Roman"/>
              </a:rPr>
              <a:t>log</a:t>
            </a:r>
            <a:r>
              <a:rPr sz="2400" spc="-37" baseline="29513" dirty="0">
                <a:latin typeface="Times New Roman"/>
                <a:cs typeface="Times New Roman"/>
              </a:rPr>
              <a:t> </a:t>
            </a:r>
            <a:r>
              <a:rPr sz="2400" baseline="29513" dirty="0">
                <a:latin typeface="Times New Roman"/>
                <a:cs typeface="Times New Roman"/>
              </a:rPr>
              <a:t>log</a:t>
            </a:r>
            <a:r>
              <a:rPr sz="2400" spc="-37" baseline="29513" dirty="0">
                <a:latin typeface="Times New Roman"/>
                <a:cs typeface="Times New Roman"/>
              </a:rPr>
              <a:t> 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407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40765" algn="l"/>
              </a:tabLst>
            </a:pP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above.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6000" y="4368800"/>
            <a:ext cx="685800" cy="685800"/>
            <a:chOff x="1016000" y="43688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54100" y="44069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44069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6500" y="9407753"/>
            <a:ext cx="2819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16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-10" dirty="0"/>
              <a:t>Intractability:</a:t>
            </a:r>
            <a:r>
              <a:rPr dirty="0"/>
              <a:t>	</a:t>
            </a:r>
            <a:r>
              <a:rPr spc="50" dirty="0"/>
              <a:t>quiz</a:t>
            </a:r>
            <a:r>
              <a:rPr spc="30" dirty="0"/>
              <a:t> </a:t>
            </a:r>
            <a:r>
              <a:rPr spc="200"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00" y="1346200"/>
            <a:ext cx="3849370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latin typeface="Tahoma"/>
                <a:cs typeface="Tahoma"/>
              </a:rPr>
              <a:t>Does</a:t>
            </a:r>
            <a:r>
              <a:rPr sz="2400" b="1" spc="90" dirty="0">
                <a:latin typeface="Tahoma"/>
                <a:cs typeface="Tahoma"/>
              </a:rPr>
              <a:t> </a:t>
            </a:r>
            <a:r>
              <a:rPr sz="2400" b="1" spc="-120" dirty="0">
                <a:latin typeface="Tahoma"/>
                <a:cs typeface="Tahoma"/>
              </a:rPr>
              <a:t>P</a:t>
            </a:r>
            <a:r>
              <a:rPr sz="2400" b="1" spc="-100" dirty="0">
                <a:latin typeface="Tahoma"/>
                <a:cs typeface="Tahom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15365" indent="-647065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spc="-20" dirty="0">
                <a:latin typeface="Lucida Sans Unicode"/>
                <a:cs typeface="Lucida Sans Unicode"/>
              </a:rPr>
              <a:t>Yes.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spc="-25" dirty="0">
                <a:latin typeface="Lucida Sans Unicode"/>
                <a:cs typeface="Lucida Sans Unicode"/>
              </a:rPr>
              <a:t>No.</a:t>
            </a:r>
            <a:endParaRPr sz="2400">
              <a:latin typeface="Lucida Sans Unicode"/>
              <a:cs typeface="Lucida Sans Unicode"/>
            </a:endParaRPr>
          </a:p>
          <a:p>
            <a:pPr marL="10153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15365" algn="l"/>
              </a:tabLst>
            </a:pPr>
            <a:r>
              <a:rPr sz="2400" dirty="0">
                <a:latin typeface="Lucida Sans Unicode"/>
                <a:cs typeface="Lucida Sans Unicode"/>
              </a:rPr>
              <a:t>None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above.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1161" y="3787409"/>
            <a:ext cx="4948138" cy="494813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636500" y="9407753"/>
            <a:ext cx="2819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17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Possible</a:t>
            </a:r>
            <a:r>
              <a:rPr spc="-95" dirty="0"/>
              <a:t> </a:t>
            </a:r>
            <a:r>
              <a:rPr spc="-1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00" y="1346200"/>
            <a:ext cx="106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≠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b="1" spc="120" dirty="0">
                <a:latin typeface="Trebuchet MS"/>
                <a:cs typeface="Trebuchet MS"/>
              </a:rPr>
              <a:t>NP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086" y="2184400"/>
            <a:ext cx="9499600" cy="2667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60" rIns="0" bIns="0" rtlCol="0">
            <a:spAutoFit/>
          </a:bodyPr>
          <a:lstStyle/>
          <a:p>
            <a:pPr marL="497205" marR="328295" indent="-228600">
              <a:lnSpc>
                <a:spcPct val="152800"/>
              </a:lnSpc>
              <a:spcBef>
                <a:spcPts val="480"/>
              </a:spcBef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conjecture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that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there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good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algorithm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traveling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salesman </a:t>
            </a:r>
            <a:r>
              <a:rPr sz="2400" i="1" dirty="0">
                <a:latin typeface="Times New Roman"/>
                <a:cs typeface="Times New Roman"/>
              </a:rPr>
              <a:t>problem.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My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reasons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are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same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as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any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mathematical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conjecture:</a:t>
            </a:r>
            <a:endParaRPr sz="24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1420"/>
              </a:spcBef>
            </a:pPr>
            <a:r>
              <a:rPr sz="2400" i="1" dirty="0">
                <a:latin typeface="Times New Roman"/>
                <a:cs typeface="Times New Roman"/>
              </a:rPr>
              <a:t>(i)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legitimate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mathematical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possibility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(ii)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do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know.”</a:t>
            </a:r>
            <a:endParaRPr sz="2400">
              <a:latin typeface="Times New Roman"/>
              <a:cs typeface="Times New Roman"/>
            </a:endParaRPr>
          </a:p>
          <a:p>
            <a:pPr marL="1183005">
              <a:lnSpc>
                <a:spcPct val="100000"/>
              </a:lnSpc>
              <a:spcBef>
                <a:spcPts val="1420"/>
              </a:spcBef>
              <a:tabLst>
                <a:tab pos="1682750" algn="l"/>
              </a:tabLst>
            </a:pP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Jack</a:t>
            </a:r>
            <a:r>
              <a:rPr sz="2400" i="1" spc="-60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Edmonds</a:t>
            </a:r>
            <a:r>
              <a:rPr sz="2400" i="1" spc="-5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5493"/>
                </a:solidFill>
                <a:latin typeface="Times New Roman"/>
                <a:cs typeface="Times New Roman"/>
              </a:rPr>
              <a:t>1966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2346" y="2862064"/>
            <a:ext cx="1030812" cy="12354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06500" y="5194300"/>
            <a:ext cx="9499600" cy="31496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4769" rIns="0" bIns="0" rtlCol="0">
            <a:spAutoFit/>
          </a:bodyPr>
          <a:lstStyle/>
          <a:p>
            <a:pPr marL="431800" marR="467359" indent="-152400">
              <a:lnSpc>
                <a:spcPct val="151600"/>
              </a:lnSpc>
              <a:spcBef>
                <a:spcPts val="509"/>
              </a:spcBef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my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view,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there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way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even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make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intelligent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guesses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about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the </a:t>
            </a:r>
            <a:r>
              <a:rPr sz="2400" i="1" dirty="0">
                <a:latin typeface="Times New Roman"/>
                <a:cs typeface="Times New Roman"/>
              </a:rPr>
              <a:t>answer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any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these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questions.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If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had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now,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would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that</a:t>
            </a:r>
            <a:r>
              <a:rPr sz="2400" i="1" spc="6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equal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80" dirty="0">
                <a:latin typeface="Times New Roman"/>
                <a:cs typeface="Times New Roman"/>
              </a:rPr>
              <a:t>NP.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estimate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half-</a:t>
            </a:r>
            <a:r>
              <a:rPr sz="2400" i="1" dirty="0">
                <a:latin typeface="Times New Roman"/>
                <a:cs typeface="Times New Roman"/>
              </a:rPr>
              <a:t>life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problem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25–50 </a:t>
            </a:r>
            <a:r>
              <a:rPr sz="2400" i="1" dirty="0">
                <a:latin typeface="Times New Roman"/>
                <a:cs typeface="Times New Roman"/>
              </a:rPr>
              <a:t>more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years,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but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wouldn’t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bet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being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solved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before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2100.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  <a:p>
            <a:pPr marL="1193800">
              <a:lnSpc>
                <a:spcPct val="100000"/>
              </a:lnSpc>
              <a:spcBef>
                <a:spcPts val="1420"/>
              </a:spcBef>
              <a:tabLst>
                <a:tab pos="1692910" algn="l"/>
              </a:tabLst>
            </a:pP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Bob</a:t>
            </a:r>
            <a:r>
              <a:rPr sz="2400" i="1" spc="-60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Tarjan</a:t>
            </a:r>
            <a:r>
              <a:rPr sz="2400" i="1" spc="-5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(2002)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2523" y="6067226"/>
            <a:ext cx="1029270" cy="140359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Possible</a:t>
            </a:r>
            <a:r>
              <a:rPr spc="-95" dirty="0"/>
              <a:t> </a:t>
            </a:r>
            <a:r>
              <a:rPr spc="-1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00" y="1346200"/>
            <a:ext cx="106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≠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b="1" spc="120" dirty="0">
                <a:latin typeface="Trebuchet MS"/>
                <a:cs typeface="Trebuchet MS"/>
              </a:rPr>
              <a:t>NP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508000" y="2349500"/>
            <a:ext cx="12136120" cy="388151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5100" marR="5080" indent="-152400">
              <a:lnSpc>
                <a:spcPct val="151400"/>
              </a:lnSpc>
              <a:spcBef>
                <a:spcPts val="140"/>
              </a:spcBef>
            </a:pPr>
            <a:r>
              <a:rPr sz="2800" dirty="0"/>
              <a:t>“</a:t>
            </a:r>
            <a:r>
              <a:rPr sz="2800" spc="-25" dirty="0"/>
              <a:t> </a:t>
            </a:r>
            <a:r>
              <a:rPr sz="2800" spc="-105" dirty="0"/>
              <a:t>We</a:t>
            </a:r>
            <a:r>
              <a:rPr sz="2800" spc="-30" dirty="0"/>
              <a:t> </a:t>
            </a:r>
            <a:r>
              <a:rPr sz="2800" dirty="0"/>
              <a:t>seem</a:t>
            </a:r>
            <a:r>
              <a:rPr sz="2800" spc="-25" dirty="0"/>
              <a:t> </a:t>
            </a:r>
            <a:r>
              <a:rPr sz="2800" dirty="0"/>
              <a:t>to</a:t>
            </a:r>
            <a:r>
              <a:rPr sz="2800" spc="-20" dirty="0"/>
              <a:t> </a:t>
            </a:r>
            <a:r>
              <a:rPr sz="2800" dirty="0"/>
              <a:t>be</a:t>
            </a:r>
            <a:r>
              <a:rPr sz="2800" spc="-30" dirty="0"/>
              <a:t> </a:t>
            </a:r>
            <a:r>
              <a:rPr sz="2800" dirty="0"/>
              <a:t>missing</a:t>
            </a:r>
            <a:r>
              <a:rPr sz="2800" spc="-25" dirty="0"/>
              <a:t> </a:t>
            </a:r>
            <a:r>
              <a:rPr sz="2800" dirty="0"/>
              <a:t>even</a:t>
            </a:r>
            <a:r>
              <a:rPr sz="2800" spc="-20" dirty="0"/>
              <a:t> </a:t>
            </a:r>
            <a:r>
              <a:rPr sz="2800" dirty="0"/>
              <a:t>the</a:t>
            </a:r>
            <a:r>
              <a:rPr sz="2800" spc="-30" dirty="0"/>
              <a:t> </a:t>
            </a:r>
            <a:r>
              <a:rPr sz="2800" dirty="0"/>
              <a:t>most</a:t>
            </a:r>
            <a:r>
              <a:rPr sz="2800" spc="-30" dirty="0"/>
              <a:t> </a:t>
            </a:r>
            <a:r>
              <a:rPr sz="2800" dirty="0"/>
              <a:t>basic</a:t>
            </a:r>
            <a:r>
              <a:rPr sz="2800" spc="-30" dirty="0"/>
              <a:t> </a:t>
            </a:r>
            <a:r>
              <a:rPr sz="2800" dirty="0"/>
              <a:t>understanding</a:t>
            </a:r>
            <a:r>
              <a:rPr sz="2800" spc="-20" dirty="0"/>
              <a:t> </a:t>
            </a:r>
            <a:r>
              <a:rPr sz="2800" dirty="0"/>
              <a:t>of</a:t>
            </a:r>
            <a:r>
              <a:rPr sz="2800" spc="-30" dirty="0"/>
              <a:t> </a:t>
            </a:r>
            <a:r>
              <a:rPr sz="2800" spc="-25" dirty="0"/>
              <a:t>the </a:t>
            </a:r>
            <a:r>
              <a:rPr sz="2800" dirty="0"/>
              <a:t>nature</a:t>
            </a:r>
            <a:r>
              <a:rPr sz="2800" spc="-55" dirty="0"/>
              <a:t> </a:t>
            </a:r>
            <a:r>
              <a:rPr sz="2800" dirty="0"/>
              <a:t>of</a:t>
            </a:r>
            <a:r>
              <a:rPr sz="2800" spc="-55" dirty="0"/>
              <a:t> </a:t>
            </a:r>
            <a:r>
              <a:rPr sz="2800" dirty="0"/>
              <a:t>its</a:t>
            </a:r>
            <a:r>
              <a:rPr sz="2800" spc="-50" dirty="0"/>
              <a:t> </a:t>
            </a:r>
            <a:r>
              <a:rPr sz="2800" spc="-10" dirty="0"/>
              <a:t>difficulty….</a:t>
            </a:r>
            <a:r>
              <a:rPr sz="2800" spc="-90" dirty="0"/>
              <a:t> </a:t>
            </a:r>
            <a:r>
              <a:rPr sz="2800" dirty="0"/>
              <a:t>All</a:t>
            </a:r>
            <a:r>
              <a:rPr sz="2800" spc="-50" dirty="0"/>
              <a:t> </a:t>
            </a:r>
            <a:r>
              <a:rPr sz="2800" spc="-10" dirty="0"/>
              <a:t>approaches</a:t>
            </a:r>
            <a:r>
              <a:rPr sz="2800" spc="-50" dirty="0"/>
              <a:t> </a:t>
            </a:r>
            <a:r>
              <a:rPr sz="2800" dirty="0"/>
              <a:t>tried</a:t>
            </a:r>
            <a:r>
              <a:rPr sz="2800" spc="-50" dirty="0"/>
              <a:t> </a:t>
            </a:r>
            <a:r>
              <a:rPr sz="2800" dirty="0"/>
              <a:t>so</a:t>
            </a:r>
            <a:r>
              <a:rPr sz="2800" spc="-45" dirty="0"/>
              <a:t> </a:t>
            </a:r>
            <a:r>
              <a:rPr sz="2800" dirty="0"/>
              <a:t>far</a:t>
            </a:r>
            <a:r>
              <a:rPr sz="2800" spc="-50" dirty="0"/>
              <a:t> </a:t>
            </a:r>
            <a:r>
              <a:rPr sz="2800" dirty="0"/>
              <a:t>probably</a:t>
            </a:r>
            <a:r>
              <a:rPr sz="2800" spc="-55" dirty="0"/>
              <a:t> </a:t>
            </a:r>
            <a:r>
              <a:rPr sz="2800" i="0" spc="-25" dirty="0">
                <a:latin typeface="Times New Roman"/>
                <a:cs typeface="Times New Roman"/>
              </a:rPr>
              <a:t>(</a:t>
            </a:r>
            <a:r>
              <a:rPr sz="2800" spc="-25" dirty="0"/>
              <a:t>in </a:t>
            </a:r>
            <a:r>
              <a:rPr sz="2800" dirty="0"/>
              <a:t>some</a:t>
            </a:r>
            <a:r>
              <a:rPr sz="2800" spc="-40" dirty="0"/>
              <a:t> </a:t>
            </a:r>
            <a:r>
              <a:rPr sz="2800" dirty="0"/>
              <a:t>cases,</a:t>
            </a:r>
            <a:r>
              <a:rPr sz="2800" spc="-35" dirty="0"/>
              <a:t> </a:t>
            </a:r>
            <a:r>
              <a:rPr sz="2800" dirty="0"/>
              <a:t>provably)</a:t>
            </a:r>
            <a:r>
              <a:rPr sz="2800" spc="-35" dirty="0"/>
              <a:t> </a:t>
            </a:r>
            <a:r>
              <a:rPr sz="2800" dirty="0"/>
              <a:t>have</a:t>
            </a:r>
            <a:r>
              <a:rPr sz="2800" spc="-35" dirty="0"/>
              <a:t> </a:t>
            </a:r>
            <a:r>
              <a:rPr sz="2800" dirty="0"/>
              <a:t>failed.</a:t>
            </a:r>
            <a:r>
              <a:rPr sz="2800" spc="-35" dirty="0"/>
              <a:t> </a:t>
            </a:r>
            <a:r>
              <a:rPr sz="2800" dirty="0"/>
              <a:t>In</a:t>
            </a:r>
            <a:r>
              <a:rPr sz="2800" spc="-35" dirty="0"/>
              <a:t> </a:t>
            </a:r>
            <a:r>
              <a:rPr sz="2800" dirty="0"/>
              <a:t>this</a:t>
            </a:r>
            <a:r>
              <a:rPr sz="2800" spc="-35" dirty="0"/>
              <a:t> </a:t>
            </a:r>
            <a:r>
              <a:rPr sz="2800" dirty="0"/>
              <a:t>sense</a:t>
            </a:r>
            <a:r>
              <a:rPr sz="2800" spc="-35" dirty="0"/>
              <a:t> </a:t>
            </a:r>
            <a:r>
              <a:rPr sz="2800" dirty="0"/>
              <a:t>P</a:t>
            </a:r>
            <a:r>
              <a:rPr sz="2800" spc="-75" dirty="0"/>
              <a:t> </a:t>
            </a:r>
            <a:r>
              <a:rPr sz="2800" dirty="0"/>
              <a:t>=NP</a:t>
            </a:r>
            <a:r>
              <a:rPr sz="2800" spc="-80" dirty="0"/>
              <a:t> </a:t>
            </a:r>
            <a:r>
              <a:rPr sz="2800" dirty="0"/>
              <a:t>is</a:t>
            </a:r>
            <a:r>
              <a:rPr sz="2800" spc="-30" dirty="0"/>
              <a:t> </a:t>
            </a:r>
            <a:r>
              <a:rPr sz="2800" spc="-10" dirty="0"/>
              <a:t>different </a:t>
            </a:r>
            <a:r>
              <a:rPr sz="2800" dirty="0"/>
              <a:t>from</a:t>
            </a:r>
            <a:r>
              <a:rPr sz="2800" spc="-45" dirty="0"/>
              <a:t> </a:t>
            </a:r>
            <a:r>
              <a:rPr sz="2800" dirty="0"/>
              <a:t>many</a:t>
            </a:r>
            <a:r>
              <a:rPr sz="2800" spc="-45" dirty="0"/>
              <a:t> </a:t>
            </a:r>
            <a:r>
              <a:rPr sz="2800" dirty="0"/>
              <a:t>other</a:t>
            </a:r>
            <a:r>
              <a:rPr sz="2800" spc="-40" dirty="0"/>
              <a:t> </a:t>
            </a:r>
            <a:r>
              <a:rPr sz="2800" dirty="0"/>
              <a:t>major</a:t>
            </a:r>
            <a:r>
              <a:rPr sz="2800" spc="-40" dirty="0"/>
              <a:t> </a:t>
            </a:r>
            <a:r>
              <a:rPr sz="2800" dirty="0"/>
              <a:t>mathematical</a:t>
            </a:r>
            <a:r>
              <a:rPr sz="2800" spc="-45" dirty="0"/>
              <a:t> </a:t>
            </a:r>
            <a:r>
              <a:rPr sz="2800" spc="-10" dirty="0"/>
              <a:t>problems</a:t>
            </a:r>
            <a:r>
              <a:rPr sz="2800" spc="-40" dirty="0"/>
              <a:t> </a:t>
            </a:r>
            <a:r>
              <a:rPr sz="2800" dirty="0"/>
              <a:t>on</a:t>
            </a:r>
            <a:r>
              <a:rPr sz="2800" spc="-45" dirty="0"/>
              <a:t> </a:t>
            </a:r>
            <a:r>
              <a:rPr sz="2800" dirty="0"/>
              <a:t>which</a:t>
            </a:r>
            <a:r>
              <a:rPr sz="2800" spc="-40" dirty="0"/>
              <a:t> </a:t>
            </a:r>
            <a:r>
              <a:rPr sz="2800" dirty="0"/>
              <a:t>a</a:t>
            </a:r>
            <a:r>
              <a:rPr sz="2800" spc="-40" dirty="0"/>
              <a:t> </a:t>
            </a:r>
            <a:r>
              <a:rPr sz="2800" spc="-10" dirty="0"/>
              <a:t>gradual </a:t>
            </a:r>
            <a:r>
              <a:rPr sz="2800" spc="-25" dirty="0"/>
              <a:t>progress</a:t>
            </a:r>
            <a:r>
              <a:rPr sz="2800" spc="-50" dirty="0"/>
              <a:t> </a:t>
            </a:r>
            <a:r>
              <a:rPr sz="2800" dirty="0"/>
              <a:t>was</a:t>
            </a:r>
            <a:r>
              <a:rPr sz="2800" spc="-45" dirty="0"/>
              <a:t> </a:t>
            </a:r>
            <a:r>
              <a:rPr sz="2800" dirty="0"/>
              <a:t>being</a:t>
            </a:r>
            <a:r>
              <a:rPr sz="2800" spc="-50" dirty="0"/>
              <a:t> </a:t>
            </a:r>
            <a:r>
              <a:rPr sz="2800" dirty="0"/>
              <a:t>constantly</a:t>
            </a:r>
            <a:r>
              <a:rPr sz="2800" spc="-50" dirty="0"/>
              <a:t> </a:t>
            </a:r>
            <a:r>
              <a:rPr sz="2800" dirty="0"/>
              <a:t>done</a:t>
            </a:r>
            <a:r>
              <a:rPr sz="2800" spc="-50" dirty="0"/>
              <a:t> </a:t>
            </a:r>
            <a:r>
              <a:rPr sz="2800" dirty="0"/>
              <a:t>(sometimes</a:t>
            </a:r>
            <a:r>
              <a:rPr sz="2800" spc="-50" dirty="0"/>
              <a:t> </a:t>
            </a:r>
            <a:r>
              <a:rPr sz="2800" dirty="0"/>
              <a:t>for</a:t>
            </a:r>
            <a:r>
              <a:rPr sz="2800" spc="-45" dirty="0"/>
              <a:t> </a:t>
            </a:r>
            <a:r>
              <a:rPr sz="2800" spc="-10" dirty="0"/>
              <a:t>centuries) </a:t>
            </a:r>
            <a:r>
              <a:rPr sz="2800" dirty="0"/>
              <a:t>whereupon</a:t>
            </a:r>
            <a:r>
              <a:rPr sz="2800" spc="-55" dirty="0"/>
              <a:t> </a:t>
            </a:r>
            <a:r>
              <a:rPr sz="2800" dirty="0"/>
              <a:t>they</a:t>
            </a:r>
            <a:r>
              <a:rPr sz="2800" spc="-55" dirty="0"/>
              <a:t> </a:t>
            </a:r>
            <a:r>
              <a:rPr sz="2800" dirty="0"/>
              <a:t>yielded,</a:t>
            </a:r>
            <a:r>
              <a:rPr sz="2800" spc="-55" dirty="0"/>
              <a:t> </a:t>
            </a:r>
            <a:r>
              <a:rPr sz="2800" dirty="0"/>
              <a:t>either</a:t>
            </a:r>
            <a:r>
              <a:rPr sz="2800" spc="-50" dirty="0"/>
              <a:t> </a:t>
            </a:r>
            <a:r>
              <a:rPr sz="2800" dirty="0"/>
              <a:t>completely</a:t>
            </a:r>
            <a:r>
              <a:rPr sz="2800" spc="-55" dirty="0"/>
              <a:t> </a:t>
            </a:r>
            <a:r>
              <a:rPr sz="2800" dirty="0"/>
              <a:t>or</a:t>
            </a:r>
            <a:r>
              <a:rPr sz="2800" spc="-55" dirty="0"/>
              <a:t> </a:t>
            </a:r>
            <a:r>
              <a:rPr sz="2800" spc="-10" dirty="0"/>
              <a:t>partially.</a:t>
            </a:r>
            <a:r>
              <a:rPr sz="2800" spc="-50" dirty="0"/>
              <a:t> ”</a:t>
            </a:r>
          </a:p>
          <a:p>
            <a:pPr marL="927100">
              <a:lnSpc>
                <a:spcPct val="100000"/>
              </a:lnSpc>
              <a:spcBef>
                <a:spcPts val="1420"/>
              </a:spcBef>
              <a:tabLst>
                <a:tab pos="1421130" algn="l"/>
              </a:tabLst>
            </a:pPr>
            <a:r>
              <a:rPr sz="2800" spc="-50" dirty="0">
                <a:solidFill>
                  <a:srgbClr val="005493"/>
                </a:solidFill>
              </a:rPr>
              <a:t>—</a:t>
            </a:r>
            <a:r>
              <a:rPr sz="2800" dirty="0">
                <a:solidFill>
                  <a:srgbClr val="005493"/>
                </a:solidFill>
              </a:rPr>
              <a:t>	Alexander</a:t>
            </a:r>
            <a:r>
              <a:rPr sz="2800" spc="-60" dirty="0">
                <a:solidFill>
                  <a:srgbClr val="005493"/>
                </a:solidFill>
              </a:rPr>
              <a:t> </a:t>
            </a:r>
            <a:r>
              <a:rPr sz="2800" spc="-10" dirty="0">
                <a:solidFill>
                  <a:srgbClr val="005493"/>
                </a:solidFill>
              </a:rPr>
              <a:t>Razborov</a:t>
            </a:r>
            <a:r>
              <a:rPr sz="2800" spc="-65" dirty="0">
                <a:solidFill>
                  <a:srgbClr val="005493"/>
                </a:solidFill>
              </a:rPr>
              <a:t> </a:t>
            </a:r>
            <a:r>
              <a:rPr sz="2800" spc="-10" dirty="0">
                <a:solidFill>
                  <a:srgbClr val="005493"/>
                </a:solidFill>
              </a:rPr>
              <a:t>(2002)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0121" y="5029200"/>
            <a:ext cx="1028957" cy="148731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96369" y="7857066"/>
            <a:ext cx="6451600" cy="10414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4610" rIns="0" bIns="0" rtlCol="0">
            <a:spAutoFit/>
          </a:bodyPr>
          <a:lstStyle/>
          <a:p>
            <a:pPr marL="761365" marR="754380" indent="482600">
              <a:lnSpc>
                <a:spcPct val="129200"/>
              </a:lnSpc>
              <a:spcBef>
                <a:spcPts val="430"/>
              </a:spcBef>
            </a:pPr>
            <a:r>
              <a:rPr sz="2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3-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16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poly-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problems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(and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many,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more)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Recap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33300" y="9334500"/>
            <a:ext cx="121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0651" y="1745079"/>
            <a:ext cx="1045844" cy="550545"/>
          </a:xfrm>
          <a:custGeom>
            <a:avLst/>
            <a:gdLst/>
            <a:ahLst/>
            <a:cxnLst/>
            <a:rect l="l" t="t" r="r" b="b"/>
            <a:pathLst>
              <a:path w="1045845" h="550544">
                <a:moveTo>
                  <a:pt x="1045322" y="0"/>
                </a:moveTo>
                <a:lnTo>
                  <a:pt x="0" y="0"/>
                </a:lnTo>
                <a:lnTo>
                  <a:pt x="0" y="550418"/>
                </a:lnTo>
                <a:lnTo>
                  <a:pt x="1045322" y="550418"/>
                </a:lnTo>
                <a:lnTo>
                  <a:pt x="1045322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11900" y="1828800"/>
            <a:ext cx="675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4" dirty="0">
                <a:latin typeface="Lucida Sans Unicode"/>
                <a:cs typeface="Lucida Sans Unicode"/>
              </a:rPr>
              <a:t>3-</a:t>
            </a:r>
            <a:r>
              <a:rPr sz="2000" spc="-25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98231" y="4277740"/>
            <a:ext cx="2102485" cy="550545"/>
          </a:xfrm>
          <a:custGeom>
            <a:avLst/>
            <a:gdLst/>
            <a:ahLst/>
            <a:cxnLst/>
            <a:rect l="l" t="t" r="r" b="b"/>
            <a:pathLst>
              <a:path w="2102485" h="550545">
                <a:moveTo>
                  <a:pt x="2102013" y="0"/>
                </a:moveTo>
                <a:lnTo>
                  <a:pt x="0" y="0"/>
                </a:lnTo>
                <a:lnTo>
                  <a:pt x="0" y="550417"/>
                </a:lnTo>
                <a:lnTo>
                  <a:pt x="2102013" y="550417"/>
                </a:lnTo>
                <a:lnTo>
                  <a:pt x="210201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98231" y="4356100"/>
            <a:ext cx="2102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00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5275" y="2257397"/>
            <a:ext cx="5506720" cy="2571115"/>
            <a:chOff x="975275" y="2257397"/>
            <a:chExt cx="5506720" cy="2571115"/>
          </a:xfrm>
        </p:grpSpPr>
        <p:sp>
          <p:nvSpPr>
            <p:cNvPr id="11" name="object 11"/>
            <p:cNvSpPr/>
            <p:nvPr/>
          </p:nvSpPr>
          <p:spPr>
            <a:xfrm>
              <a:off x="5319292" y="2295497"/>
              <a:ext cx="1124585" cy="1820545"/>
            </a:xfrm>
            <a:custGeom>
              <a:avLst/>
              <a:gdLst/>
              <a:ahLst/>
              <a:cxnLst/>
              <a:rect l="l" t="t" r="r" b="b"/>
              <a:pathLst>
                <a:path w="1124585" h="1820545">
                  <a:moveTo>
                    <a:pt x="1124062" y="0"/>
                  </a:moveTo>
                  <a:lnTo>
                    <a:pt x="20047" y="1787700"/>
                  </a:lnTo>
                  <a:lnTo>
                    <a:pt x="0" y="182016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19197" y="3938330"/>
              <a:ext cx="290195" cy="339725"/>
            </a:xfrm>
            <a:custGeom>
              <a:avLst/>
              <a:gdLst/>
              <a:ahLst/>
              <a:cxnLst/>
              <a:rect l="l" t="t" r="r" b="b"/>
              <a:pathLst>
                <a:path w="290195" h="339725">
                  <a:moveTo>
                    <a:pt x="30486" y="0"/>
                  </a:moveTo>
                  <a:lnTo>
                    <a:pt x="0" y="339410"/>
                  </a:lnTo>
                  <a:lnTo>
                    <a:pt x="289820" y="160153"/>
                  </a:lnTo>
                  <a:lnTo>
                    <a:pt x="120114" y="144909"/>
                  </a:lnTo>
                  <a:lnTo>
                    <a:pt x="30486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5275" y="4277741"/>
              <a:ext cx="2255520" cy="550545"/>
            </a:xfrm>
            <a:custGeom>
              <a:avLst/>
              <a:gdLst/>
              <a:ahLst/>
              <a:cxnLst/>
              <a:rect l="l" t="t" r="r" b="b"/>
              <a:pathLst>
                <a:path w="2255520" h="550545">
                  <a:moveTo>
                    <a:pt x="2255125" y="0"/>
                  </a:moveTo>
                  <a:lnTo>
                    <a:pt x="0" y="0"/>
                  </a:lnTo>
                  <a:lnTo>
                    <a:pt x="0" y="550417"/>
                  </a:lnTo>
                  <a:lnTo>
                    <a:pt x="2255125" y="550417"/>
                  </a:lnTo>
                  <a:lnTo>
                    <a:pt x="22551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5275" y="4356100"/>
            <a:ext cx="2255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00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30952" y="2257397"/>
            <a:ext cx="5030470" cy="4354830"/>
            <a:chOff x="1130952" y="2257397"/>
            <a:chExt cx="5030470" cy="4354830"/>
          </a:xfrm>
        </p:grpSpPr>
        <p:sp>
          <p:nvSpPr>
            <p:cNvPr id="16" name="object 16"/>
            <p:cNvSpPr/>
            <p:nvPr/>
          </p:nvSpPr>
          <p:spPr>
            <a:xfrm>
              <a:off x="2759070" y="2295497"/>
              <a:ext cx="3364229" cy="1889125"/>
            </a:xfrm>
            <a:custGeom>
              <a:avLst/>
              <a:gdLst/>
              <a:ahLst/>
              <a:cxnLst/>
              <a:rect l="l" t="t" r="r" b="b"/>
              <a:pathLst>
                <a:path w="3364229" h="1889125">
                  <a:moveTo>
                    <a:pt x="3364117" y="0"/>
                  </a:moveTo>
                  <a:lnTo>
                    <a:pt x="33270" y="1870292"/>
                  </a:lnTo>
                  <a:lnTo>
                    <a:pt x="0" y="1888976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92964" y="3995628"/>
              <a:ext cx="340995" cy="282575"/>
            </a:xfrm>
            <a:custGeom>
              <a:avLst/>
              <a:gdLst/>
              <a:ahLst/>
              <a:cxnLst/>
              <a:rect l="l" t="t" r="r" b="b"/>
              <a:pathLst>
                <a:path w="340994" h="282575">
                  <a:moveTo>
                    <a:pt x="191156" y="0"/>
                  </a:moveTo>
                  <a:lnTo>
                    <a:pt x="0" y="282112"/>
                  </a:lnTo>
                  <a:lnTo>
                    <a:pt x="340384" y="265770"/>
                  </a:lnTo>
                  <a:lnTo>
                    <a:pt x="199327" y="170192"/>
                  </a:lnTo>
                  <a:lnTo>
                    <a:pt x="191156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0952" y="6061667"/>
              <a:ext cx="1955164" cy="550545"/>
            </a:xfrm>
            <a:custGeom>
              <a:avLst/>
              <a:gdLst/>
              <a:ahLst/>
              <a:cxnLst/>
              <a:rect l="l" t="t" r="r" b="b"/>
              <a:pathLst>
                <a:path w="1955164" h="550545">
                  <a:moveTo>
                    <a:pt x="1954947" y="0"/>
                  </a:moveTo>
                  <a:lnTo>
                    <a:pt x="0" y="0"/>
                  </a:lnTo>
                  <a:lnTo>
                    <a:pt x="0" y="550418"/>
                  </a:lnTo>
                  <a:lnTo>
                    <a:pt x="1954947" y="550418"/>
                  </a:lnTo>
                  <a:lnTo>
                    <a:pt x="195494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30952" y="6146800"/>
            <a:ext cx="19551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54209" y="4790059"/>
            <a:ext cx="304800" cy="1271905"/>
            <a:chOff x="1954209" y="4790059"/>
            <a:chExt cx="304800" cy="1271905"/>
          </a:xfrm>
        </p:grpSpPr>
        <p:sp>
          <p:nvSpPr>
            <p:cNvPr id="21" name="object 21"/>
            <p:cNvSpPr/>
            <p:nvPr/>
          </p:nvSpPr>
          <p:spPr>
            <a:xfrm>
              <a:off x="2103700" y="4828159"/>
              <a:ext cx="3810" cy="1043305"/>
            </a:xfrm>
            <a:custGeom>
              <a:avLst/>
              <a:gdLst/>
              <a:ahLst/>
              <a:cxnLst/>
              <a:rect l="l" t="t" r="r" b="b"/>
              <a:pathLst>
                <a:path w="3810" h="1043304">
                  <a:moveTo>
                    <a:pt x="0" y="0"/>
                  </a:moveTo>
                  <a:lnTo>
                    <a:pt x="3148" y="1004909"/>
                  </a:lnTo>
                  <a:lnTo>
                    <a:pt x="3267" y="1043009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54209" y="5756392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304798" y="0"/>
                  </a:moveTo>
                  <a:lnTo>
                    <a:pt x="152637" y="76677"/>
                  </a:lnTo>
                  <a:lnTo>
                    <a:pt x="0" y="955"/>
                  </a:lnTo>
                  <a:lnTo>
                    <a:pt x="153353" y="305276"/>
                  </a:lnTo>
                  <a:lnTo>
                    <a:pt x="304798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 rot="19860000">
            <a:off x="3150950" y="3132168"/>
            <a:ext cx="390931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 rot="19860000">
            <a:off x="3434104" y="3040964"/>
            <a:ext cx="290936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 rot="19860000">
            <a:off x="3608516" y="2513218"/>
            <a:ext cx="178011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7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5" baseline="1736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 rot="19860000">
            <a:off x="3539518" y="3206870"/>
            <a:ext cx="406019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 rot="19860000">
            <a:off x="3812586" y="2901537"/>
            <a:ext cx="1082035" cy="18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 rot="19860000">
            <a:off x="4736329" y="2565098"/>
            <a:ext cx="299866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35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 rot="19860000">
            <a:off x="4916221" y="2511298"/>
            <a:ext cx="273452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5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877" y="42946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906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780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02451" y="2257397"/>
            <a:ext cx="972819" cy="2037714"/>
            <a:chOff x="6702451" y="2257397"/>
            <a:chExt cx="972819" cy="2037714"/>
          </a:xfrm>
        </p:grpSpPr>
        <p:sp>
          <p:nvSpPr>
            <p:cNvPr id="32" name="object 32"/>
            <p:cNvSpPr/>
            <p:nvPr/>
          </p:nvSpPr>
          <p:spPr>
            <a:xfrm>
              <a:off x="6740551" y="2295497"/>
              <a:ext cx="844550" cy="1826260"/>
            </a:xfrm>
            <a:custGeom>
              <a:avLst/>
              <a:gdLst/>
              <a:ahLst/>
              <a:cxnLst/>
              <a:rect l="l" t="t" r="r" b="b"/>
              <a:pathLst>
                <a:path w="844550" h="1826260">
                  <a:moveTo>
                    <a:pt x="0" y="0"/>
                  </a:moveTo>
                  <a:lnTo>
                    <a:pt x="828328" y="1791624"/>
                  </a:lnTo>
                  <a:lnTo>
                    <a:pt x="844347" y="1826261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98603" y="3954057"/>
              <a:ext cx="276860" cy="340995"/>
            </a:xfrm>
            <a:custGeom>
              <a:avLst/>
              <a:gdLst/>
              <a:ahLst/>
              <a:cxnLst/>
              <a:rect l="l" t="t" r="r" b="b"/>
              <a:pathLst>
                <a:path w="276859" h="340995">
                  <a:moveTo>
                    <a:pt x="276665" y="0"/>
                  </a:moveTo>
                  <a:lnTo>
                    <a:pt x="170308" y="133117"/>
                  </a:lnTo>
                  <a:lnTo>
                    <a:pt x="0" y="127902"/>
                  </a:lnTo>
                  <a:lnTo>
                    <a:pt x="266235" y="340616"/>
                  </a:lnTo>
                  <a:lnTo>
                    <a:pt x="27666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222466" y="60865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892942" y="4790059"/>
            <a:ext cx="304800" cy="1296670"/>
            <a:chOff x="4892942" y="4790059"/>
            <a:chExt cx="304800" cy="1296670"/>
          </a:xfrm>
        </p:grpSpPr>
        <p:sp>
          <p:nvSpPr>
            <p:cNvPr id="36" name="object 36"/>
            <p:cNvSpPr/>
            <p:nvPr/>
          </p:nvSpPr>
          <p:spPr>
            <a:xfrm>
              <a:off x="5044979" y="4828159"/>
              <a:ext cx="3810" cy="1068070"/>
            </a:xfrm>
            <a:custGeom>
              <a:avLst/>
              <a:gdLst/>
              <a:ahLst/>
              <a:cxnLst/>
              <a:rect l="l" t="t" r="r" b="b"/>
              <a:pathLst>
                <a:path w="3810" h="1068070">
                  <a:moveTo>
                    <a:pt x="3386" y="0"/>
                  </a:moveTo>
                  <a:lnTo>
                    <a:pt x="120" y="1029745"/>
                  </a:lnTo>
                  <a:lnTo>
                    <a:pt x="0" y="1067845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2942" y="5781221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0" y="0"/>
                  </a:moveTo>
                  <a:lnTo>
                    <a:pt x="151432" y="305281"/>
                  </a:lnTo>
                  <a:lnTo>
                    <a:pt x="304797" y="966"/>
                  </a:lnTo>
                  <a:lnTo>
                    <a:pt x="152157" y="76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944036" y="4303706"/>
            <a:ext cx="18161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017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710"/>
              </a:spcBef>
            </a:pPr>
            <a:r>
              <a:rPr sz="2000" cap="small" spc="-55" dirty="0"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031140" y="2257397"/>
            <a:ext cx="3365500" cy="2046605"/>
            <a:chOff x="7031140" y="2257397"/>
            <a:chExt cx="3365500" cy="2046605"/>
          </a:xfrm>
        </p:grpSpPr>
        <p:sp>
          <p:nvSpPr>
            <p:cNvPr id="40" name="object 40"/>
            <p:cNvSpPr/>
            <p:nvPr/>
          </p:nvSpPr>
          <p:spPr>
            <a:xfrm>
              <a:off x="7069240" y="2295497"/>
              <a:ext cx="3164205" cy="1910080"/>
            </a:xfrm>
            <a:custGeom>
              <a:avLst/>
              <a:gdLst/>
              <a:ahLst/>
              <a:cxnLst/>
              <a:rect l="l" t="t" r="r" b="b"/>
              <a:pathLst>
                <a:path w="3164204" h="1910079">
                  <a:moveTo>
                    <a:pt x="0" y="0"/>
                  </a:moveTo>
                  <a:lnTo>
                    <a:pt x="3131163" y="1890045"/>
                  </a:lnTo>
                  <a:lnTo>
                    <a:pt x="3163826" y="1909763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56457" y="4015720"/>
              <a:ext cx="339725" cy="288290"/>
            </a:xfrm>
            <a:custGeom>
              <a:avLst/>
              <a:gdLst/>
              <a:ahLst/>
              <a:cxnLst/>
              <a:rect l="l" t="t" r="r" b="b"/>
              <a:pathLst>
                <a:path w="339725" h="288289">
                  <a:moveTo>
                    <a:pt x="157510" y="0"/>
                  </a:moveTo>
                  <a:lnTo>
                    <a:pt x="143992" y="169851"/>
                  </a:lnTo>
                  <a:lnTo>
                    <a:pt x="0" y="260946"/>
                  </a:lnTo>
                  <a:lnTo>
                    <a:pt x="339702" y="287985"/>
                  </a:lnTo>
                  <a:lnTo>
                    <a:pt x="15751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07936" y="6077472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699686" y="4854124"/>
            <a:ext cx="304800" cy="1223645"/>
            <a:chOff x="10699686" y="4854124"/>
            <a:chExt cx="304800" cy="1223645"/>
          </a:xfrm>
        </p:grpSpPr>
        <p:sp>
          <p:nvSpPr>
            <p:cNvPr id="44" name="object 44"/>
            <p:cNvSpPr/>
            <p:nvPr/>
          </p:nvSpPr>
          <p:spPr>
            <a:xfrm>
              <a:off x="10852086" y="4854124"/>
              <a:ext cx="0" cy="1033144"/>
            </a:xfrm>
            <a:custGeom>
              <a:avLst/>
              <a:gdLst/>
              <a:ahLst/>
              <a:cxnLst/>
              <a:rect l="l" t="t" r="r" b="b"/>
              <a:pathLst>
                <a:path h="1033145">
                  <a:moveTo>
                    <a:pt x="0" y="0"/>
                  </a:moveTo>
                  <a:lnTo>
                    <a:pt x="0" y="994748"/>
                  </a:lnTo>
                  <a:lnTo>
                    <a:pt x="0" y="103284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99686" y="577267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152400" y="76200"/>
                  </a:lnTo>
                  <a:lnTo>
                    <a:pt x="0" y="0"/>
                  </a:lnTo>
                  <a:lnTo>
                    <a:pt x="152400" y="304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318153" y="7902320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948915" y="6573986"/>
            <a:ext cx="304800" cy="1328420"/>
            <a:chOff x="1948915" y="6573986"/>
            <a:chExt cx="304800" cy="1328420"/>
          </a:xfrm>
        </p:grpSpPr>
        <p:sp>
          <p:nvSpPr>
            <p:cNvPr id="48" name="object 48"/>
            <p:cNvSpPr/>
            <p:nvPr/>
          </p:nvSpPr>
          <p:spPr>
            <a:xfrm>
              <a:off x="2100668" y="6612086"/>
              <a:ext cx="6350" cy="1099820"/>
            </a:xfrm>
            <a:custGeom>
              <a:avLst/>
              <a:gdLst/>
              <a:ahLst/>
              <a:cxnLst/>
              <a:rect l="l" t="t" r="r" b="b"/>
              <a:pathLst>
                <a:path w="6350" h="1099820">
                  <a:moveTo>
                    <a:pt x="6205" y="0"/>
                  </a:moveTo>
                  <a:lnTo>
                    <a:pt x="214" y="1061639"/>
                  </a:lnTo>
                  <a:lnTo>
                    <a:pt x="0" y="109973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48915" y="7596666"/>
              <a:ext cx="304800" cy="306070"/>
            </a:xfrm>
            <a:custGeom>
              <a:avLst/>
              <a:gdLst/>
              <a:ahLst/>
              <a:cxnLst/>
              <a:rect l="l" t="t" r="r" b="b"/>
              <a:pathLst>
                <a:path w="304800" h="306070">
                  <a:moveTo>
                    <a:pt x="0" y="0"/>
                  </a:moveTo>
                  <a:lnTo>
                    <a:pt x="150677" y="305654"/>
                  </a:lnTo>
                  <a:lnTo>
                    <a:pt x="304794" y="1719"/>
                  </a:lnTo>
                  <a:lnTo>
                    <a:pt x="151968" y="77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Possible</a:t>
            </a:r>
            <a:r>
              <a:rPr spc="-95" dirty="0"/>
              <a:t> </a:t>
            </a:r>
            <a:r>
              <a:rPr spc="-1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3600" y="1346200"/>
            <a:ext cx="1019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35" dirty="0">
                <a:latin typeface="Trebuchet MS"/>
                <a:cs typeface="Trebuchet MS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spc="120" dirty="0">
                <a:latin typeface="Trebuchet MS"/>
                <a:cs typeface="Trebuchet MS"/>
              </a:rPr>
              <a:t>NP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3800" y="2260600"/>
            <a:ext cx="9499600" cy="36474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9215" rIns="0" bIns="0" rtlCol="0">
            <a:spAutoFit/>
          </a:bodyPr>
          <a:lstStyle/>
          <a:p>
            <a:pPr marL="584200" marR="266065" indent="-304800">
              <a:lnSpc>
                <a:spcPct val="150500"/>
              </a:lnSpc>
              <a:spcBef>
                <a:spcPts val="545"/>
              </a:spcBef>
              <a:tabLst>
                <a:tab pos="60071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“</a:t>
            </a:r>
            <a:r>
              <a:rPr sz="2400" i="1" dirty="0">
                <a:latin typeface="Times New Roman"/>
                <a:cs typeface="Times New Roman"/>
              </a:rPr>
              <a:t>		I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think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that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respect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am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loony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fringe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mathematical </a:t>
            </a:r>
            <a:r>
              <a:rPr sz="2400" i="1" dirty="0">
                <a:latin typeface="Times New Roman"/>
                <a:cs typeface="Times New Roman"/>
              </a:rPr>
              <a:t>community: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think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(not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too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strongly!)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that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P=NP</a:t>
            </a:r>
            <a:r>
              <a:rPr sz="2400" i="1" spc="-7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will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be </a:t>
            </a:r>
            <a:r>
              <a:rPr sz="2400" i="1" dirty="0">
                <a:latin typeface="Times New Roman"/>
                <a:cs typeface="Times New Roman"/>
              </a:rPr>
              <a:t>proved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within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twenty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years.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Some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years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ago,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Charles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Read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I </a:t>
            </a:r>
            <a:r>
              <a:rPr sz="2400" i="1" dirty="0">
                <a:latin typeface="Times New Roman"/>
                <a:cs typeface="Times New Roman"/>
              </a:rPr>
              <a:t>worked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quite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bit,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even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had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celebratory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dinner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1520"/>
              </a:spcBef>
            </a:pPr>
            <a:r>
              <a:rPr sz="2400" i="1" dirty="0">
                <a:latin typeface="Times New Roman"/>
                <a:cs typeface="Times New Roman"/>
              </a:rPr>
              <a:t>good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restaurant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before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found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absolutely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fatal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mistake.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  <a:p>
            <a:pPr marL="736600">
              <a:lnSpc>
                <a:spcPct val="100000"/>
              </a:lnSpc>
              <a:spcBef>
                <a:spcPts val="1520"/>
              </a:spcBef>
              <a:tabLst>
                <a:tab pos="1235710" algn="l"/>
              </a:tabLst>
            </a:pP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Béla</a:t>
            </a: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Bollobás</a:t>
            </a:r>
            <a:r>
              <a:rPr sz="2400" i="1" spc="-4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(2002)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3557" y="3397563"/>
            <a:ext cx="1264223" cy="137347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31900" y="6464300"/>
            <a:ext cx="9499600" cy="2552700"/>
          </a:xfrm>
          <a:custGeom>
            <a:avLst/>
            <a:gdLst/>
            <a:ahLst/>
            <a:cxnLst/>
            <a:rect l="l" t="t" r="r" b="b"/>
            <a:pathLst>
              <a:path w="9499600" h="2552700">
                <a:moveTo>
                  <a:pt x="9499600" y="0"/>
                </a:moveTo>
                <a:lnTo>
                  <a:pt x="0" y="0"/>
                </a:lnTo>
                <a:lnTo>
                  <a:pt x="0" y="2552700"/>
                </a:lnTo>
                <a:lnTo>
                  <a:pt x="9499600" y="2552700"/>
                </a:lnTo>
                <a:lnTo>
                  <a:pt x="949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1300" y="6525259"/>
            <a:ext cx="8397240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25145" indent="-228600">
              <a:lnSpc>
                <a:spcPct val="1493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opinion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shouldn’t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really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hard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problem;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65" dirty="0">
                <a:latin typeface="Times New Roman"/>
                <a:cs typeface="Times New Roman"/>
              </a:rPr>
              <a:t>it’s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just </a:t>
            </a:r>
            <a:r>
              <a:rPr sz="2400" i="1" dirty="0">
                <a:latin typeface="Times New Roman"/>
                <a:cs typeface="Times New Roman"/>
              </a:rPr>
              <a:t>that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came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late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this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theory,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haven’t </a:t>
            </a:r>
            <a:r>
              <a:rPr sz="2400" i="1" dirty="0">
                <a:latin typeface="Times New Roman"/>
                <a:cs typeface="Times New Roman"/>
              </a:rPr>
              <a:t>yet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developed</a:t>
            </a:r>
            <a:r>
              <a:rPr sz="2400" i="1" spc="-25" dirty="0">
                <a:latin typeface="Times New Roman"/>
                <a:cs typeface="Times New Roman"/>
              </a:rPr>
              <a:t> any</a:t>
            </a:r>
            <a:endParaRPr sz="2400">
              <a:latin typeface="Times New Roman"/>
              <a:cs typeface="Times New Roman"/>
            </a:endParaRPr>
          </a:p>
          <a:p>
            <a:pPr marL="228600" marR="5080">
              <a:lnSpc>
                <a:spcPct val="152800"/>
              </a:lnSpc>
              <a:tabLst>
                <a:tab pos="4664710" algn="l"/>
                <a:tab pos="5163820" algn="l"/>
                <a:tab pos="6242050" algn="l"/>
              </a:tabLst>
            </a:pPr>
            <a:r>
              <a:rPr sz="2400" i="1" dirty="0">
                <a:latin typeface="Times New Roman"/>
                <a:cs typeface="Times New Roman"/>
              </a:rPr>
              <a:t>techniques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proving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computations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hard.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10" dirty="0">
                <a:latin typeface="Times New Roman"/>
                <a:cs typeface="Times New Roman"/>
              </a:rPr>
              <a:t>Eventually,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will </a:t>
            </a:r>
            <a:r>
              <a:rPr sz="2400" i="1" dirty="0">
                <a:latin typeface="Times New Roman"/>
                <a:cs typeface="Times New Roman"/>
              </a:rPr>
              <a:t>just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footnote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books.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John</a:t>
            </a:r>
            <a:r>
              <a:rPr sz="2400" i="1" spc="-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Conway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9261" y="7023849"/>
            <a:ext cx="1495160" cy="143360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Other</a:t>
            </a:r>
            <a:r>
              <a:rPr spc="95" dirty="0"/>
              <a:t> </a:t>
            </a:r>
            <a:r>
              <a:rPr dirty="0"/>
              <a:t>possible</a:t>
            </a:r>
            <a:r>
              <a:rPr spc="100" dirty="0"/>
              <a:t> </a:t>
            </a:r>
            <a:r>
              <a:rPr spc="-1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800" y="1346200"/>
            <a:ext cx="784733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spc="95" dirty="0">
                <a:latin typeface="Trebuchet MS"/>
                <a:cs typeface="Trebuchet MS"/>
              </a:rPr>
              <a:t>NP</a:t>
            </a:r>
            <a:r>
              <a:rPr sz="2400" spc="95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Ω(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9513" dirty="0">
                <a:latin typeface="Times New Roman"/>
                <a:cs typeface="Times New Roman"/>
              </a:rPr>
              <a:t>100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20" dirty="0">
                <a:latin typeface="Trebuchet MS"/>
                <a:cs typeface="Trebuchet MS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≠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b="1" spc="95" dirty="0">
                <a:latin typeface="Trebuchet MS"/>
                <a:cs typeface="Trebuchet MS"/>
              </a:rPr>
              <a:t>NP</a:t>
            </a:r>
            <a:r>
              <a:rPr sz="2400" spc="95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9513" dirty="0">
                <a:latin typeface="Times New Roman"/>
                <a:cs typeface="Times New Roman"/>
              </a:rPr>
              <a:t>log*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-25" dirty="0">
                <a:latin typeface="Trebuchet MS"/>
                <a:cs typeface="Trebuchet MS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spc="145" dirty="0">
                <a:latin typeface="Trebuchet MS"/>
                <a:cs typeface="Trebuchet MS"/>
              </a:rPr>
              <a:t>NP</a:t>
            </a:r>
            <a:r>
              <a:rPr sz="2400" b="1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ZFC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axiomatic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theory).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4914900"/>
            <a:ext cx="9499600" cy="3648075"/>
          </a:xfrm>
          <a:custGeom>
            <a:avLst/>
            <a:gdLst/>
            <a:ahLst/>
            <a:cxnLst/>
            <a:rect l="l" t="t" r="r" b="b"/>
            <a:pathLst>
              <a:path w="9499600" h="3648075">
                <a:moveTo>
                  <a:pt x="9499600" y="0"/>
                </a:moveTo>
                <a:lnTo>
                  <a:pt x="0" y="0"/>
                </a:lnTo>
                <a:lnTo>
                  <a:pt x="0" y="3648035"/>
                </a:lnTo>
                <a:lnTo>
                  <a:pt x="9499600" y="3648035"/>
                </a:lnTo>
                <a:lnTo>
                  <a:pt x="949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8600" y="4975859"/>
            <a:ext cx="8247380" cy="33274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8600" marR="5080" indent="-228600">
              <a:lnSpc>
                <a:spcPct val="150700"/>
              </a:lnSpc>
              <a:spcBef>
                <a:spcPts val="60"/>
              </a:spcBef>
              <a:tabLst>
                <a:tab pos="2717165" algn="l"/>
                <a:tab pos="3216275" algn="l"/>
              </a:tabLst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will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solved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either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2048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4096.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am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currently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somewhat </a:t>
            </a:r>
            <a:r>
              <a:rPr sz="2400" i="1" dirty="0">
                <a:latin typeface="Times New Roman"/>
                <a:cs typeface="Times New Roman"/>
              </a:rPr>
              <a:t>pessimistic.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outcome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will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truly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worst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case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scenario: </a:t>
            </a:r>
            <a:r>
              <a:rPr sz="2400" i="1" dirty="0">
                <a:latin typeface="Times New Roman"/>
                <a:cs typeface="Times New Roman"/>
              </a:rPr>
              <a:t>namely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that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someone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will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prove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-9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NP</a:t>
            </a:r>
            <a:r>
              <a:rPr sz="2400" i="1" spc="-9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because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there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are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only </a:t>
            </a:r>
            <a:r>
              <a:rPr sz="2400" i="1" spc="-10" dirty="0">
                <a:latin typeface="Times New Roman"/>
                <a:cs typeface="Times New Roman"/>
              </a:rPr>
              <a:t>finitely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many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obstructions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opposite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hypothesis;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hence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there </a:t>
            </a:r>
            <a:r>
              <a:rPr sz="2400" i="1" dirty="0">
                <a:latin typeface="Times New Roman"/>
                <a:cs typeface="Times New Roman"/>
              </a:rPr>
              <a:t>exists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polynomial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time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solution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to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SAT</a:t>
            </a:r>
            <a:r>
              <a:rPr sz="2400" i="1" spc="-7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but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will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never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know </a:t>
            </a:r>
            <a:r>
              <a:rPr sz="2400" i="1" dirty="0">
                <a:latin typeface="Times New Roman"/>
                <a:cs typeface="Times New Roman"/>
              </a:rPr>
              <a:t>its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complexity!</a:t>
            </a:r>
            <a:r>
              <a:rPr sz="2400" i="1" spc="-50" dirty="0">
                <a:latin typeface="Times New Roman"/>
                <a:cs typeface="Times New Roman"/>
              </a:rPr>
              <a:t> ”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Donald</a:t>
            </a:r>
            <a:r>
              <a:rPr sz="24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Knuth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105" y="5886818"/>
            <a:ext cx="1214712" cy="143660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Millennium</a:t>
            </a:r>
            <a:r>
              <a:rPr spc="85" dirty="0"/>
              <a:t> </a:t>
            </a:r>
            <a:r>
              <a:rPr spc="-20" dirty="0"/>
              <a:t>prize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9662"/>
            <a:ext cx="9366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320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Millennium</a:t>
            </a:r>
            <a:r>
              <a:rPr sz="2400" spc="-13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prize.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$1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million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resolution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P</a:t>
            </a:r>
            <a:r>
              <a:rPr sz="2400" b="1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≠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spc="145" dirty="0">
                <a:latin typeface="Trebuchet MS"/>
                <a:cs typeface="Trebuchet MS"/>
              </a:rPr>
              <a:t>NP</a:t>
            </a:r>
            <a:r>
              <a:rPr sz="2400" b="1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60" y="2924889"/>
            <a:ext cx="12232640" cy="65225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22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4584" y="0"/>
            <a:ext cx="2860216" cy="39757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700" y="1333500"/>
            <a:ext cx="8413750" cy="284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Some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writers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for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 Simpsons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and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Futurama.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334264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J.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Steward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Burns.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M.S.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Berkeley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’93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  <a:tabLst>
                <a:tab pos="321310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David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X.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Cohen.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M.S.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computer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science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Berkeley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’92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  <a:tabLst>
                <a:tab pos="195262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Jean.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B.S.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mathematics.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Harvard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’81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  <a:tabLst>
                <a:tab pos="251142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Ken </a:t>
            </a:r>
            <a:r>
              <a:rPr sz="2400" spc="-10" dirty="0">
                <a:latin typeface="Lucida Sans Unicode"/>
                <a:cs typeface="Lucida Sans Unicode"/>
              </a:rPr>
              <a:t>Keeler.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Ph.D.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applied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mathematics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Harvard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’90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308991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Jeff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Westbrook.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Ph.D.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computer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science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Princeton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’89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spc="-20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spc="250" dirty="0"/>
              <a:t>NP</a:t>
            </a:r>
            <a:r>
              <a:rPr spc="-15" dirty="0"/>
              <a:t> </a:t>
            </a:r>
            <a:r>
              <a:rPr spc="95" dirty="0"/>
              <a:t>and</a:t>
            </a:r>
            <a:r>
              <a:rPr spc="-20" dirty="0"/>
              <a:t> </a:t>
            </a:r>
            <a:r>
              <a:rPr spc="130" dirty="0"/>
              <a:t>pop</a:t>
            </a:r>
            <a:r>
              <a:rPr spc="-20" dirty="0"/>
              <a:t> </a:t>
            </a:r>
            <a:r>
              <a:rPr spc="-60" dirty="0"/>
              <a:t>culture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818" y="4675858"/>
            <a:ext cx="4073030" cy="42942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70000" y="8991600"/>
            <a:ext cx="2941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Copyright</a:t>
            </a:r>
            <a:r>
              <a:rPr sz="1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©</a:t>
            </a:r>
            <a:r>
              <a:rPr sz="1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1990,</a:t>
            </a:r>
            <a:r>
              <a:rPr sz="1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Matt</a:t>
            </a:r>
            <a:r>
              <a:rPr sz="1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Groening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8181" y="6832860"/>
            <a:ext cx="1743075" cy="1140460"/>
            <a:chOff x="1438181" y="6832860"/>
            <a:chExt cx="1743075" cy="11404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181" y="6832860"/>
              <a:ext cx="1743005" cy="1140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36699" y="6931378"/>
              <a:ext cx="1438275" cy="835660"/>
            </a:xfrm>
            <a:custGeom>
              <a:avLst/>
              <a:gdLst/>
              <a:ahLst/>
              <a:cxnLst/>
              <a:rect l="l" t="t" r="r" b="b"/>
              <a:pathLst>
                <a:path w="1438275" h="835659">
                  <a:moveTo>
                    <a:pt x="1227584" y="122338"/>
                  </a:moveTo>
                  <a:lnTo>
                    <a:pt x="1271789" y="150428"/>
                  </a:lnTo>
                  <a:lnTo>
                    <a:pt x="1310792" y="180186"/>
                  </a:lnTo>
                  <a:lnTo>
                    <a:pt x="1344596" y="211404"/>
                  </a:lnTo>
                  <a:lnTo>
                    <a:pt x="1373198" y="243874"/>
                  </a:lnTo>
                  <a:lnTo>
                    <a:pt x="1396601" y="277385"/>
                  </a:lnTo>
                  <a:lnTo>
                    <a:pt x="1414802" y="311732"/>
                  </a:lnTo>
                  <a:lnTo>
                    <a:pt x="1435604" y="382092"/>
                  </a:lnTo>
                  <a:lnTo>
                    <a:pt x="1438205" y="417689"/>
                  </a:lnTo>
                  <a:lnTo>
                    <a:pt x="1435604" y="453286"/>
                  </a:lnTo>
                  <a:lnTo>
                    <a:pt x="1414802" y="523647"/>
                  </a:lnTo>
                  <a:lnTo>
                    <a:pt x="1396601" y="557993"/>
                  </a:lnTo>
                  <a:lnTo>
                    <a:pt x="1373198" y="591505"/>
                  </a:lnTo>
                  <a:lnTo>
                    <a:pt x="1344596" y="623974"/>
                  </a:lnTo>
                  <a:lnTo>
                    <a:pt x="1310792" y="655192"/>
                  </a:lnTo>
                  <a:lnTo>
                    <a:pt x="1271789" y="684950"/>
                  </a:lnTo>
                  <a:lnTo>
                    <a:pt x="1227584" y="713040"/>
                  </a:lnTo>
                  <a:lnTo>
                    <a:pt x="1188241" y="734273"/>
                  </a:lnTo>
                  <a:lnTo>
                    <a:pt x="1146931" y="753483"/>
                  </a:lnTo>
                  <a:lnTo>
                    <a:pt x="1103852" y="770671"/>
                  </a:lnTo>
                  <a:lnTo>
                    <a:pt x="1059199" y="785837"/>
                  </a:lnTo>
                  <a:lnTo>
                    <a:pt x="1013170" y="798981"/>
                  </a:lnTo>
                  <a:lnTo>
                    <a:pt x="965961" y="810102"/>
                  </a:lnTo>
                  <a:lnTo>
                    <a:pt x="917769" y="819202"/>
                  </a:lnTo>
                  <a:lnTo>
                    <a:pt x="868791" y="826279"/>
                  </a:lnTo>
                  <a:lnTo>
                    <a:pt x="819222" y="831335"/>
                  </a:lnTo>
                  <a:lnTo>
                    <a:pt x="769260" y="834368"/>
                  </a:lnTo>
                  <a:lnTo>
                    <a:pt x="719102" y="835379"/>
                  </a:lnTo>
                  <a:lnTo>
                    <a:pt x="668944" y="834368"/>
                  </a:lnTo>
                  <a:lnTo>
                    <a:pt x="618982" y="831335"/>
                  </a:lnTo>
                  <a:lnTo>
                    <a:pt x="569413" y="826279"/>
                  </a:lnTo>
                  <a:lnTo>
                    <a:pt x="520435" y="819202"/>
                  </a:lnTo>
                  <a:lnTo>
                    <a:pt x="472243" y="810102"/>
                  </a:lnTo>
                  <a:lnTo>
                    <a:pt x="425034" y="798981"/>
                  </a:lnTo>
                  <a:lnTo>
                    <a:pt x="379005" y="785837"/>
                  </a:lnTo>
                  <a:lnTo>
                    <a:pt x="334352" y="770671"/>
                  </a:lnTo>
                  <a:lnTo>
                    <a:pt x="291273" y="753483"/>
                  </a:lnTo>
                  <a:lnTo>
                    <a:pt x="249963" y="734273"/>
                  </a:lnTo>
                  <a:lnTo>
                    <a:pt x="210620" y="713040"/>
                  </a:lnTo>
                  <a:lnTo>
                    <a:pt x="166415" y="684950"/>
                  </a:lnTo>
                  <a:lnTo>
                    <a:pt x="127412" y="655192"/>
                  </a:lnTo>
                  <a:lnTo>
                    <a:pt x="93608" y="623974"/>
                  </a:lnTo>
                  <a:lnTo>
                    <a:pt x="65006" y="591505"/>
                  </a:lnTo>
                  <a:lnTo>
                    <a:pt x="41603" y="557993"/>
                  </a:lnTo>
                  <a:lnTo>
                    <a:pt x="23402" y="523647"/>
                  </a:lnTo>
                  <a:lnTo>
                    <a:pt x="2600" y="453286"/>
                  </a:lnTo>
                  <a:lnTo>
                    <a:pt x="0" y="417689"/>
                  </a:lnTo>
                  <a:lnTo>
                    <a:pt x="2600" y="382092"/>
                  </a:lnTo>
                  <a:lnTo>
                    <a:pt x="23402" y="311732"/>
                  </a:lnTo>
                  <a:lnTo>
                    <a:pt x="41603" y="277385"/>
                  </a:lnTo>
                  <a:lnTo>
                    <a:pt x="65006" y="243874"/>
                  </a:lnTo>
                  <a:lnTo>
                    <a:pt x="93608" y="211404"/>
                  </a:lnTo>
                  <a:lnTo>
                    <a:pt x="127412" y="180186"/>
                  </a:lnTo>
                  <a:lnTo>
                    <a:pt x="166415" y="150428"/>
                  </a:lnTo>
                  <a:lnTo>
                    <a:pt x="210620" y="122338"/>
                  </a:lnTo>
                  <a:lnTo>
                    <a:pt x="249963" y="101106"/>
                  </a:lnTo>
                  <a:lnTo>
                    <a:pt x="291273" y="81896"/>
                  </a:lnTo>
                  <a:lnTo>
                    <a:pt x="334352" y="64707"/>
                  </a:lnTo>
                  <a:lnTo>
                    <a:pt x="379005" y="49542"/>
                  </a:lnTo>
                  <a:lnTo>
                    <a:pt x="425034" y="36398"/>
                  </a:lnTo>
                  <a:lnTo>
                    <a:pt x="472243" y="25276"/>
                  </a:lnTo>
                  <a:lnTo>
                    <a:pt x="520435" y="16176"/>
                  </a:lnTo>
                  <a:lnTo>
                    <a:pt x="569413" y="9099"/>
                  </a:lnTo>
                  <a:lnTo>
                    <a:pt x="618982" y="4044"/>
                  </a:lnTo>
                  <a:lnTo>
                    <a:pt x="668944" y="1011"/>
                  </a:lnTo>
                  <a:lnTo>
                    <a:pt x="719102" y="0"/>
                  </a:lnTo>
                  <a:lnTo>
                    <a:pt x="769260" y="1011"/>
                  </a:lnTo>
                  <a:lnTo>
                    <a:pt x="819222" y="4044"/>
                  </a:lnTo>
                  <a:lnTo>
                    <a:pt x="868791" y="9099"/>
                  </a:lnTo>
                  <a:lnTo>
                    <a:pt x="917769" y="16176"/>
                  </a:lnTo>
                  <a:lnTo>
                    <a:pt x="965961" y="25276"/>
                  </a:lnTo>
                  <a:lnTo>
                    <a:pt x="1013170" y="36398"/>
                  </a:lnTo>
                  <a:lnTo>
                    <a:pt x="1059199" y="49542"/>
                  </a:lnTo>
                  <a:lnTo>
                    <a:pt x="1103852" y="64707"/>
                  </a:lnTo>
                  <a:lnTo>
                    <a:pt x="1146931" y="81896"/>
                  </a:lnTo>
                  <a:lnTo>
                    <a:pt x="1188241" y="101106"/>
                  </a:lnTo>
                  <a:lnTo>
                    <a:pt x="1227584" y="122338"/>
                  </a:lnTo>
                </a:path>
              </a:pathLst>
            </a:custGeom>
            <a:ln w="507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177456" y="4675858"/>
            <a:ext cx="5739130" cy="4279900"/>
            <a:chOff x="6177456" y="4675858"/>
            <a:chExt cx="5739130" cy="42799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456" y="4675858"/>
              <a:ext cx="5738672" cy="42793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2913" y="7557605"/>
              <a:ext cx="1693335" cy="914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12334" y="7656125"/>
              <a:ext cx="1386840" cy="609600"/>
            </a:xfrm>
            <a:custGeom>
              <a:avLst/>
              <a:gdLst/>
              <a:ahLst/>
              <a:cxnLst/>
              <a:rect l="l" t="t" r="r" b="b"/>
              <a:pathLst>
                <a:path w="1386840" h="609600">
                  <a:moveTo>
                    <a:pt x="1184285" y="89273"/>
                  </a:moveTo>
                  <a:lnTo>
                    <a:pt x="1234896" y="114022"/>
                  </a:lnTo>
                  <a:lnTo>
                    <a:pt x="1278276" y="140480"/>
                  </a:lnTo>
                  <a:lnTo>
                    <a:pt x="1314427" y="168384"/>
                  </a:lnTo>
                  <a:lnTo>
                    <a:pt x="1343347" y="197471"/>
                  </a:lnTo>
                  <a:lnTo>
                    <a:pt x="1379498" y="258144"/>
                  </a:lnTo>
                  <a:lnTo>
                    <a:pt x="1386728" y="289204"/>
                  </a:lnTo>
                  <a:lnTo>
                    <a:pt x="1386728" y="320395"/>
                  </a:lnTo>
                  <a:lnTo>
                    <a:pt x="1365037" y="382120"/>
                  </a:lnTo>
                  <a:lnTo>
                    <a:pt x="1314427" y="441215"/>
                  </a:lnTo>
                  <a:lnTo>
                    <a:pt x="1278276" y="469119"/>
                  </a:lnTo>
                  <a:lnTo>
                    <a:pt x="1234896" y="495577"/>
                  </a:lnTo>
                  <a:lnTo>
                    <a:pt x="1184285" y="520326"/>
                  </a:lnTo>
                  <a:lnTo>
                    <a:pt x="1142394" y="537288"/>
                  </a:lnTo>
                  <a:lnTo>
                    <a:pt x="1098230" y="552464"/>
                  </a:lnTo>
                  <a:lnTo>
                    <a:pt x="1052043" y="565855"/>
                  </a:lnTo>
                  <a:lnTo>
                    <a:pt x="1004088" y="577461"/>
                  </a:lnTo>
                  <a:lnTo>
                    <a:pt x="954617" y="587281"/>
                  </a:lnTo>
                  <a:lnTo>
                    <a:pt x="903883" y="595316"/>
                  </a:lnTo>
                  <a:lnTo>
                    <a:pt x="852137" y="601565"/>
                  </a:lnTo>
                  <a:lnTo>
                    <a:pt x="799634" y="606029"/>
                  </a:lnTo>
                  <a:lnTo>
                    <a:pt x="746625" y="608707"/>
                  </a:lnTo>
                  <a:lnTo>
                    <a:pt x="693364" y="609600"/>
                  </a:lnTo>
                  <a:lnTo>
                    <a:pt x="640102" y="608707"/>
                  </a:lnTo>
                  <a:lnTo>
                    <a:pt x="587093" y="606029"/>
                  </a:lnTo>
                  <a:lnTo>
                    <a:pt x="534590" y="601565"/>
                  </a:lnTo>
                  <a:lnTo>
                    <a:pt x="482845" y="595316"/>
                  </a:lnTo>
                  <a:lnTo>
                    <a:pt x="432110" y="587281"/>
                  </a:lnTo>
                  <a:lnTo>
                    <a:pt x="382639" y="577461"/>
                  </a:lnTo>
                  <a:lnTo>
                    <a:pt x="334684" y="565855"/>
                  </a:lnTo>
                  <a:lnTo>
                    <a:pt x="288497" y="552464"/>
                  </a:lnTo>
                  <a:lnTo>
                    <a:pt x="244333" y="537288"/>
                  </a:lnTo>
                  <a:lnTo>
                    <a:pt x="202442" y="520326"/>
                  </a:lnTo>
                  <a:lnTo>
                    <a:pt x="151831" y="495577"/>
                  </a:lnTo>
                  <a:lnTo>
                    <a:pt x="108451" y="469119"/>
                  </a:lnTo>
                  <a:lnTo>
                    <a:pt x="72300" y="441215"/>
                  </a:lnTo>
                  <a:lnTo>
                    <a:pt x="43380" y="412128"/>
                  </a:lnTo>
                  <a:lnTo>
                    <a:pt x="7230" y="351455"/>
                  </a:lnTo>
                  <a:lnTo>
                    <a:pt x="0" y="289204"/>
                  </a:lnTo>
                  <a:lnTo>
                    <a:pt x="7230" y="258144"/>
                  </a:lnTo>
                  <a:lnTo>
                    <a:pt x="43380" y="197471"/>
                  </a:lnTo>
                  <a:lnTo>
                    <a:pt x="72300" y="168384"/>
                  </a:lnTo>
                  <a:lnTo>
                    <a:pt x="108451" y="140480"/>
                  </a:lnTo>
                  <a:lnTo>
                    <a:pt x="151831" y="114022"/>
                  </a:lnTo>
                  <a:lnTo>
                    <a:pt x="202442" y="89273"/>
                  </a:lnTo>
                  <a:lnTo>
                    <a:pt x="244333" y="72311"/>
                  </a:lnTo>
                  <a:lnTo>
                    <a:pt x="288497" y="57135"/>
                  </a:lnTo>
                  <a:lnTo>
                    <a:pt x="334684" y="43744"/>
                  </a:lnTo>
                  <a:lnTo>
                    <a:pt x="382639" y="32138"/>
                  </a:lnTo>
                  <a:lnTo>
                    <a:pt x="432110" y="22318"/>
                  </a:lnTo>
                  <a:lnTo>
                    <a:pt x="482845" y="14283"/>
                  </a:lnTo>
                  <a:lnTo>
                    <a:pt x="534590" y="8034"/>
                  </a:lnTo>
                  <a:lnTo>
                    <a:pt x="587093" y="3570"/>
                  </a:lnTo>
                  <a:lnTo>
                    <a:pt x="640102" y="892"/>
                  </a:lnTo>
                  <a:lnTo>
                    <a:pt x="693364" y="0"/>
                  </a:lnTo>
                  <a:lnTo>
                    <a:pt x="746625" y="892"/>
                  </a:lnTo>
                  <a:lnTo>
                    <a:pt x="799634" y="3570"/>
                  </a:lnTo>
                  <a:lnTo>
                    <a:pt x="852137" y="8034"/>
                  </a:lnTo>
                  <a:lnTo>
                    <a:pt x="903883" y="14283"/>
                  </a:lnTo>
                  <a:lnTo>
                    <a:pt x="954617" y="22318"/>
                  </a:lnTo>
                  <a:lnTo>
                    <a:pt x="1004088" y="32138"/>
                  </a:lnTo>
                  <a:lnTo>
                    <a:pt x="1052043" y="43744"/>
                  </a:lnTo>
                  <a:lnTo>
                    <a:pt x="1098230" y="57135"/>
                  </a:lnTo>
                  <a:lnTo>
                    <a:pt x="1142394" y="72311"/>
                  </a:lnTo>
                  <a:lnTo>
                    <a:pt x="1184285" y="89273"/>
                  </a:lnTo>
                </a:path>
              </a:pathLst>
            </a:custGeom>
            <a:ln w="50799">
              <a:solidFill>
                <a:srgbClr val="FFF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99200" y="9017000"/>
            <a:ext cx="3683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Copyright</a:t>
            </a:r>
            <a:r>
              <a:rPr sz="14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©</a:t>
            </a:r>
            <a:r>
              <a:rPr sz="14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2000,</a:t>
            </a:r>
            <a:r>
              <a:rPr sz="14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Twentieth</a:t>
            </a:r>
            <a:r>
              <a:rPr sz="14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dirty="0">
                <a:solidFill>
                  <a:srgbClr val="606060"/>
                </a:solidFill>
                <a:latin typeface="Lucida Sans Unicode"/>
                <a:cs typeface="Lucida Sans Unicode"/>
              </a:rPr>
              <a:t>Century</a:t>
            </a:r>
            <a:r>
              <a:rPr sz="14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Fox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2900"/>
            <a:ext cx="399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910" dirty="0">
                <a:latin typeface="Tahoma"/>
                <a:cs typeface="Tahoma"/>
              </a:rPr>
              <a:t>II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2383155" cy="2565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P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vs.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0" dirty="0">
                <a:latin typeface="Verdana"/>
                <a:cs typeface="Verdana"/>
              </a:rPr>
              <a:t>NP-</a:t>
            </a:r>
            <a:r>
              <a:rPr sz="3000" i="1" spc="-305" dirty="0">
                <a:latin typeface="Verdana"/>
                <a:cs typeface="Verdana"/>
              </a:rPr>
              <a:t>complete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co-</a:t>
            </a:r>
            <a:r>
              <a:rPr sz="3000" i="1" spc="-3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20" dirty="0">
                <a:solidFill>
                  <a:srgbClr val="D5D5D5"/>
                </a:solidFill>
                <a:latin typeface="Verdana"/>
                <a:cs typeface="Verdana"/>
              </a:rPr>
              <a:t>hard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2500" y="6921500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8.4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Polynomial</a:t>
            </a:r>
            <a:r>
              <a:rPr spc="75" dirty="0"/>
              <a:t> </a:t>
            </a:r>
            <a:r>
              <a:rPr spc="-2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300" y="1216660"/>
            <a:ext cx="10658475" cy="388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67055">
              <a:lnSpc>
                <a:spcPct val="131900"/>
              </a:lnSpc>
              <a:spcBef>
                <a:spcPts val="100"/>
              </a:spcBef>
              <a:tabLst>
                <a:tab pos="8616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</a:t>
            </a:r>
            <a:r>
              <a:rPr sz="24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(Cook)</a:t>
            </a:r>
            <a:r>
              <a:rPr sz="24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r>
              <a:rPr sz="24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arbitrary </a:t>
            </a:r>
            <a:r>
              <a:rPr sz="2400" dirty="0">
                <a:latin typeface="Lucida Sans Unicode"/>
                <a:cs typeface="Lucida Sans Unicode"/>
              </a:rPr>
              <a:t>instances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using: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standard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computational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steps,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plus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calls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oracle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 marR="30480">
              <a:lnSpc>
                <a:spcPct val="131900"/>
              </a:lnSpc>
              <a:spcBef>
                <a:spcPts val="3510"/>
              </a:spcBef>
              <a:tabLst>
                <a:tab pos="8616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</a:t>
            </a:r>
            <a:r>
              <a:rPr sz="24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(Karp)</a:t>
            </a:r>
            <a:r>
              <a:rPr sz="24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transforms</a:t>
            </a:r>
            <a:r>
              <a:rPr sz="24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any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yes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6042659"/>
            <a:ext cx="11296650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transformation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reduction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just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call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oracle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.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Almost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previous </a:t>
            </a:r>
            <a:r>
              <a:rPr sz="2400" dirty="0">
                <a:latin typeface="Lucida Sans Unicode"/>
                <a:cs typeface="Lucida Sans Unicode"/>
              </a:rPr>
              <a:t>reductions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were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form.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246951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Open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question.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concepts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respect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9100" y="5232400"/>
            <a:ext cx="444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we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require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4" dirty="0">
                <a:solidFill>
                  <a:srgbClr val="8D3124"/>
                </a:solidFill>
                <a:latin typeface="Symbol"/>
                <a:cs typeface="Symbol"/>
              </a:rPr>
              <a:t></a:t>
            </a:r>
            <a:r>
              <a:rPr sz="1600" i="1" spc="-254" dirty="0">
                <a:solidFill>
                  <a:srgbClr val="8D3124"/>
                </a:solidFill>
                <a:latin typeface="Times New Roman"/>
                <a:cs typeface="Times New Roman"/>
              </a:rPr>
              <a:t>y</a:t>
            </a:r>
            <a:r>
              <a:rPr sz="1600" i="1" spc="-24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495" dirty="0">
                <a:solidFill>
                  <a:srgbClr val="8D3124"/>
                </a:solidFill>
                <a:latin typeface="Symbol"/>
                <a:cs typeface="Symbol"/>
              </a:rPr>
              <a:t></a:t>
            </a:r>
            <a:r>
              <a:rPr sz="1600" spc="10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size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4" dirty="0">
                <a:solidFill>
                  <a:srgbClr val="8D3124"/>
                </a:solidFill>
                <a:latin typeface="Symbol"/>
                <a:cs typeface="Symbol"/>
              </a:rPr>
              <a:t></a:t>
            </a:r>
            <a:r>
              <a:rPr sz="1600" i="1" spc="-254" dirty="0">
                <a:solidFill>
                  <a:srgbClr val="8D3124"/>
                </a:solidFill>
                <a:latin typeface="Times New Roman"/>
                <a:cs typeface="Times New Roman"/>
              </a:rPr>
              <a:t>x</a:t>
            </a:r>
            <a:r>
              <a:rPr sz="1600" i="1" spc="-24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545" dirty="0">
                <a:solidFill>
                  <a:srgbClr val="8D3124"/>
                </a:solidFill>
                <a:latin typeface="Symbol"/>
                <a:cs typeface="Symbol"/>
              </a:rPr>
              <a:t></a:t>
            </a:r>
            <a:endParaRPr sz="1600">
              <a:latin typeface="Symbol"/>
              <a:cs typeface="Symbo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32794" y="4693800"/>
            <a:ext cx="121920" cy="417830"/>
            <a:chOff x="7532794" y="4693800"/>
            <a:chExt cx="121920" cy="417830"/>
          </a:xfrm>
        </p:grpSpPr>
        <p:sp>
          <p:nvSpPr>
            <p:cNvPr id="7" name="object 7"/>
            <p:cNvSpPr/>
            <p:nvPr/>
          </p:nvSpPr>
          <p:spPr>
            <a:xfrm>
              <a:off x="7593754" y="477254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12700"/>
                  </a:lnTo>
                  <a:lnTo>
                    <a:pt x="0" y="33906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2794" y="4693800"/>
              <a:ext cx="121919" cy="12192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739943" y="8520825"/>
            <a:ext cx="121920" cy="462915"/>
            <a:chOff x="7739943" y="8520825"/>
            <a:chExt cx="121920" cy="462915"/>
          </a:xfrm>
        </p:grpSpPr>
        <p:sp>
          <p:nvSpPr>
            <p:cNvPr id="10" name="object 10"/>
            <p:cNvSpPr/>
            <p:nvPr/>
          </p:nvSpPr>
          <p:spPr>
            <a:xfrm>
              <a:off x="7800903" y="8599565"/>
              <a:ext cx="0" cy="384175"/>
            </a:xfrm>
            <a:custGeom>
              <a:avLst/>
              <a:gdLst/>
              <a:ahLst/>
              <a:cxnLst/>
              <a:rect l="l" t="t" r="r" b="b"/>
              <a:pathLst>
                <a:path h="384175">
                  <a:moveTo>
                    <a:pt x="0" y="0"/>
                  </a:moveTo>
                  <a:lnTo>
                    <a:pt x="0" y="12699"/>
                  </a:lnTo>
                  <a:lnTo>
                    <a:pt x="0" y="38385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9943" y="8520825"/>
              <a:ext cx="121920" cy="12191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77000" y="9017000"/>
            <a:ext cx="4236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we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abuse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notation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425" dirty="0">
                <a:solidFill>
                  <a:srgbClr val="8D3124"/>
                </a:solidFill>
                <a:latin typeface="Trebuchet MS"/>
                <a:cs typeface="Trebuchet MS"/>
              </a:rPr>
              <a:t>≤</a:t>
            </a:r>
            <a:r>
              <a:rPr sz="1600" spc="-14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575" baseline="-21164" dirty="0">
                <a:solidFill>
                  <a:srgbClr val="8D3124"/>
                </a:solidFill>
                <a:latin typeface="Lucida Sans Unicode"/>
                <a:cs typeface="Lucida Sans Unicode"/>
              </a:rPr>
              <a:t>P</a:t>
            </a:r>
            <a:r>
              <a:rPr sz="1575" spc="247" baseline="-21164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blur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distinction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NP-</a:t>
            </a:r>
            <a:r>
              <a:rPr spc="-25" dirty="0"/>
              <a:t>complete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900" y="1216660"/>
            <a:ext cx="9761855" cy="440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81280">
              <a:lnSpc>
                <a:spcPct val="131900"/>
              </a:lnSpc>
              <a:spcBef>
                <a:spcPts val="100"/>
              </a:spcBef>
              <a:tabLst>
                <a:tab pos="2234565" algn="l"/>
              </a:tabLst>
            </a:pP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complete.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3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property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every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54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88900" marR="340360">
              <a:lnSpc>
                <a:spcPct val="131900"/>
              </a:lnSpc>
              <a:spcBef>
                <a:spcPts val="5"/>
              </a:spcBef>
              <a:tabLst>
                <a:tab pos="657860" algn="l"/>
                <a:tab pos="1151255" algn="l"/>
                <a:tab pos="205867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50" dirty="0">
                <a:latin typeface="Lucida Sans Unicode"/>
                <a:cs typeface="Lucida Sans Unicode"/>
              </a:rPr>
              <a:t>complete. </a:t>
            </a:r>
            <a:r>
              <a:rPr sz="2400" dirty="0">
                <a:latin typeface="Lucida Sans Unicode"/>
                <a:cs typeface="Lucida Sans Unicode"/>
              </a:rPr>
              <a:t>Then,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1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4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40" dirty="0">
                <a:latin typeface="Tahoma"/>
                <a:cs typeface="Tahoma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3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because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88900">
              <a:lnSpc>
                <a:spcPts val="2615"/>
              </a:lnSpc>
              <a:spcBef>
                <a:spcPts val="920"/>
              </a:spcBef>
              <a:tabLst>
                <a:tab pos="657860" algn="l"/>
                <a:tab pos="115125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3945"/>
              </a:lnSpc>
              <a:tabLst>
                <a:tab pos="537908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Since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aseline="-6944" dirty="0">
                <a:latin typeface="Times New Roman"/>
                <a:cs typeface="Times New Roman"/>
              </a:rPr>
              <a:t>P</a:t>
            </a:r>
            <a:r>
              <a:rPr sz="2400" spc="315" baseline="-694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3800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implies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15" dirty="0">
                <a:latin typeface="Tahoma"/>
                <a:cs typeface="Tahoma"/>
              </a:rPr>
              <a:t> 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15900">
              <a:lnSpc>
                <a:spcPts val="4210"/>
              </a:lnSpc>
              <a:tabLst>
                <a:tab pos="666559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already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know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30" dirty="0">
                <a:latin typeface="Tahoma"/>
                <a:cs typeface="Tahoma"/>
              </a:rPr>
              <a:t> 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.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Thus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6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55" dirty="0">
                <a:latin typeface="Tahoma"/>
                <a:cs typeface="Tahoma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026" name="Picture 2" descr="P, NP, NP-Complete and NP-Hard Problems in Computer Science | Baeldung on  Computer Science">
            <a:extLst>
              <a:ext uri="{FF2B5EF4-FFF2-40B4-BE49-F238E27FC236}">
                <a16:creationId xmlns:a16="http://schemas.microsoft.com/office/drawing/2014/main" id="{18ADF148-9394-EEC1-F796-8167F333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5517126"/>
            <a:ext cx="5540375" cy="423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The</a:t>
            </a:r>
            <a:r>
              <a:rPr spc="-120" dirty="0"/>
              <a:t> </a:t>
            </a:r>
            <a:r>
              <a:rPr spc="-95" dirty="0"/>
              <a:t>“first”</a:t>
            </a:r>
            <a:r>
              <a:rPr spc="-114" dirty="0"/>
              <a:t> </a:t>
            </a:r>
            <a:r>
              <a:rPr dirty="0"/>
              <a:t>NP-</a:t>
            </a:r>
            <a:r>
              <a:rPr spc="-10" dirty="0"/>
              <a:t>complete</a:t>
            </a:r>
            <a:r>
              <a:rPr spc="-114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8279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8988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[Cook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1971, Levin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1973]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55" dirty="0">
                <a:latin typeface="Lucida Sans Unicode"/>
                <a:cs typeface="Lucida Sans Unicode"/>
              </a:rPr>
              <a:t>complete.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6710" y="2324100"/>
            <a:ext cx="4759689" cy="6985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980" y="2330324"/>
            <a:ext cx="5384800" cy="69914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29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4940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Establishing</a:t>
            </a:r>
            <a:r>
              <a:rPr spc="40" dirty="0"/>
              <a:t> </a:t>
            </a:r>
            <a:r>
              <a:rPr dirty="0"/>
              <a:t>NP-</a:t>
            </a:r>
            <a:r>
              <a:rPr spc="-10" dirty="0"/>
              <a:t>completeness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216660"/>
            <a:ext cx="9642475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31900"/>
              </a:lnSpc>
              <a:spcBef>
                <a:spcPts val="100"/>
              </a:spcBef>
              <a:tabLst>
                <a:tab pos="14579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Once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establish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first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“natural”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60" dirty="0">
                <a:latin typeface="Lucida Sans Unicode"/>
                <a:cs typeface="Lucida Sans Unicode"/>
              </a:rPr>
              <a:t>complete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problem, </a:t>
            </a:r>
            <a:r>
              <a:rPr sz="2400" dirty="0">
                <a:latin typeface="Lucida Sans Unicode"/>
                <a:cs typeface="Lucida Sans Unicode"/>
              </a:rPr>
              <a:t>others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fall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like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dominoes.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131000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Recipe.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 that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complete: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187833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Step </a:t>
            </a:r>
            <a:r>
              <a:rPr sz="2400" spc="-25" dirty="0">
                <a:latin typeface="Lucida Sans Unicode"/>
                <a:cs typeface="Lucida Sans Unicode"/>
              </a:rPr>
              <a:t>1.</a:t>
            </a:r>
            <a:r>
              <a:rPr sz="2400" dirty="0">
                <a:latin typeface="Lucida Sans Unicode"/>
                <a:cs typeface="Lucida Sans Unicode"/>
              </a:rPr>
              <a:t>	Show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  <a:tabLst>
                <a:tab pos="187833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Step </a:t>
            </a:r>
            <a:r>
              <a:rPr sz="2400" spc="-25" dirty="0">
                <a:latin typeface="Lucida Sans Unicode"/>
                <a:cs typeface="Lucida Sans Unicode"/>
              </a:rPr>
              <a:t>2.</a:t>
            </a:r>
            <a:r>
              <a:rPr sz="2400" dirty="0">
                <a:latin typeface="Lucida Sans Unicode"/>
                <a:cs typeface="Lucida Sans Unicode"/>
              </a:rPr>
              <a:t>	Choose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60" dirty="0">
                <a:latin typeface="Lucida Sans Unicode"/>
                <a:cs typeface="Lucida Sans Unicode"/>
              </a:rPr>
              <a:t>complete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1878330" algn="l"/>
              </a:tabLst>
            </a:pPr>
            <a:r>
              <a:rPr sz="5775" spc="-127" baseline="-8658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Step </a:t>
            </a:r>
            <a:r>
              <a:rPr sz="2400" spc="-25" dirty="0">
                <a:latin typeface="Lucida Sans Unicode"/>
                <a:cs typeface="Lucida Sans Unicode"/>
              </a:rPr>
              <a:t>3.</a:t>
            </a:r>
            <a:r>
              <a:rPr sz="2400" dirty="0">
                <a:latin typeface="Lucida Sans Unicode"/>
                <a:cs typeface="Lucida Sans Unicode"/>
              </a:rPr>
              <a:t>	Prove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22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5560059"/>
            <a:ext cx="1124140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3180">
              <a:lnSpc>
                <a:spcPct val="131900"/>
              </a:lnSpc>
              <a:spcBef>
                <a:spcPts val="100"/>
              </a:spcBef>
              <a:tabLst>
                <a:tab pos="632460" algn="l"/>
                <a:tab pos="2033270" algn="l"/>
                <a:tab pos="5380990" algn="l"/>
                <a:tab pos="8209280" algn="l"/>
                <a:tab pos="893064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50" dirty="0">
                <a:latin typeface="Lucida Sans Unicode"/>
                <a:cs typeface="Lucida Sans Unicode"/>
              </a:rPr>
              <a:t>complete,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70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35" dirty="0">
                <a:latin typeface="Lucida Sans Unicode"/>
                <a:cs typeface="Lucida Sans Unicode"/>
              </a:rPr>
              <a:t>complete.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Then,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77" baseline="-19097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and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0" y="6459220"/>
            <a:ext cx="4485005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ts val="4210"/>
              </a:lnSpc>
              <a:spcBef>
                <a:spcPts val="90"/>
              </a:spcBef>
            </a:pPr>
            <a:r>
              <a:rPr sz="5775" spc="-127" baseline="-8658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By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transitivity,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2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≤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37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4210"/>
              </a:lnSpc>
              <a:tabLst>
                <a:tab pos="429196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Hence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complete.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6800" y="7025640"/>
            <a:ext cx="154178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by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definition</a:t>
            </a:r>
            <a:r>
              <a:rPr sz="16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600" b="1" spc="-60" dirty="0">
                <a:solidFill>
                  <a:srgbClr val="8D3124"/>
                </a:solidFill>
                <a:latin typeface="Tahoma"/>
                <a:cs typeface="Tahoma"/>
              </a:rPr>
              <a:t>NP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complete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190089" y="6646641"/>
            <a:ext cx="121920" cy="425450"/>
            <a:chOff x="8190089" y="6646641"/>
            <a:chExt cx="121920" cy="425450"/>
          </a:xfrm>
        </p:grpSpPr>
        <p:sp>
          <p:nvSpPr>
            <p:cNvPr id="8" name="object 8"/>
            <p:cNvSpPr/>
            <p:nvPr/>
          </p:nvSpPr>
          <p:spPr>
            <a:xfrm>
              <a:off x="8251049" y="6725381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h="346709">
                  <a:moveTo>
                    <a:pt x="0" y="0"/>
                  </a:moveTo>
                  <a:lnTo>
                    <a:pt x="0" y="12700"/>
                  </a:lnTo>
                  <a:lnTo>
                    <a:pt x="0" y="346543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089" y="6646641"/>
              <a:ext cx="121919" cy="1219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86900" y="7073900"/>
            <a:ext cx="14820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by</a:t>
            </a:r>
            <a:r>
              <a:rPr sz="16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assumption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84740" y="6642100"/>
            <a:ext cx="121920" cy="425450"/>
            <a:chOff x="9984740" y="6642100"/>
            <a:chExt cx="121920" cy="425450"/>
          </a:xfrm>
        </p:grpSpPr>
        <p:sp>
          <p:nvSpPr>
            <p:cNvPr id="12" name="object 12"/>
            <p:cNvSpPr/>
            <p:nvPr/>
          </p:nvSpPr>
          <p:spPr>
            <a:xfrm>
              <a:off x="10045700" y="6720839"/>
              <a:ext cx="0" cy="346710"/>
            </a:xfrm>
            <a:custGeom>
              <a:avLst/>
              <a:gdLst/>
              <a:ahLst/>
              <a:cxnLst/>
              <a:rect l="l" t="t" r="r" b="b"/>
              <a:pathLst>
                <a:path h="346709">
                  <a:moveTo>
                    <a:pt x="0" y="0"/>
                  </a:moveTo>
                  <a:lnTo>
                    <a:pt x="0" y="12699"/>
                  </a:lnTo>
                  <a:lnTo>
                    <a:pt x="0" y="346543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4740" y="6642100"/>
              <a:ext cx="121919" cy="12191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3600" y="355600"/>
            <a:ext cx="3096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1845" algn="l"/>
              </a:tabLst>
            </a:pPr>
            <a:r>
              <a:rPr spc="-10" dirty="0"/>
              <a:t>Reductions:</a:t>
            </a:r>
            <a:r>
              <a:rPr dirty="0"/>
              <a:t>	</a:t>
            </a:r>
            <a:r>
              <a:rPr spc="50" dirty="0"/>
              <a:t>quiz</a:t>
            </a:r>
            <a:r>
              <a:rPr spc="30" dirty="0"/>
              <a:t> </a:t>
            </a:r>
            <a:r>
              <a:rPr spc="210"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400" y="1346200"/>
            <a:ext cx="11205210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Suppose</a:t>
            </a:r>
            <a:r>
              <a:rPr sz="2400" b="1" spc="6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that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b="1" i="1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ahoma"/>
                <a:cs typeface="Tahoma"/>
              </a:rPr>
              <a:t>NP-</a:t>
            </a:r>
            <a:r>
              <a:rPr sz="2200" b="1" spc="45" dirty="0">
                <a:latin typeface="Tahoma"/>
                <a:cs typeface="Tahoma"/>
              </a:rPr>
              <a:t>C</a:t>
            </a:r>
            <a:r>
              <a:rPr sz="1750" b="1" spc="45" dirty="0">
                <a:latin typeface="Tahoma"/>
                <a:cs typeface="Tahoma"/>
              </a:rPr>
              <a:t>OMPLETE</a:t>
            </a:r>
            <a:r>
              <a:rPr sz="2400" spc="45" dirty="0">
                <a:latin typeface="Lucida Sans Unicode"/>
                <a:cs typeface="Lucida Sans Unicode"/>
              </a:rPr>
              <a:t>,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Y</a:t>
            </a:r>
            <a:r>
              <a:rPr sz="2400" b="1" i="1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and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b="1" i="1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569" baseline="-19097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ahoma"/>
                <a:cs typeface="Tahoma"/>
              </a:rPr>
              <a:t>.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7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can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you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infer?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91565" indent="-647065">
              <a:lnSpc>
                <a:spcPct val="100000"/>
              </a:lnSpc>
              <a:buClr>
                <a:srgbClr val="005493"/>
              </a:buClr>
              <a:buFont typeface="Tahoma"/>
              <a:buAutoNum type="alphaUcPeriod"/>
              <a:tabLst>
                <a:tab pos="1091565" algn="l"/>
              </a:tabLst>
            </a:pP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200" b="1" spc="-75" dirty="0">
                <a:latin typeface="Tahoma"/>
                <a:cs typeface="Tahoma"/>
              </a:rPr>
              <a:t>NP</a:t>
            </a:r>
            <a:r>
              <a:rPr sz="2400" spc="-7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complete.</a:t>
            </a:r>
            <a:endParaRPr sz="2400">
              <a:latin typeface="Lucida Sans Unicode"/>
              <a:cs typeface="Lucida Sans Unicode"/>
            </a:endParaRPr>
          </a:p>
          <a:p>
            <a:pPr marL="10915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156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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ahoma"/>
                <a:cs typeface="Tahoma"/>
              </a:rPr>
              <a:t>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200" b="1" dirty="0">
                <a:latin typeface="Tahoma"/>
                <a:cs typeface="Tahoma"/>
              </a:rPr>
              <a:t>P</a:t>
            </a:r>
            <a:r>
              <a:rPr sz="2200" b="1" spc="2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≠</a:t>
            </a:r>
            <a:r>
              <a:rPr sz="2200" b="1" spc="3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915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156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200" b="1" dirty="0">
                <a:latin typeface="Tahoma"/>
                <a:cs typeface="Tahoma"/>
              </a:rPr>
              <a:t>P</a:t>
            </a:r>
            <a:r>
              <a:rPr sz="2200" b="1" spc="3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≠</a:t>
            </a:r>
            <a:r>
              <a:rPr sz="2200" b="1" spc="3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2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91565" indent="-64706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ahoma"/>
              <a:buAutoNum type="alphaUcPeriod"/>
              <a:tabLst>
                <a:tab pos="1091565" algn="l"/>
              </a:tabLst>
            </a:pP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above.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6000" y="4330700"/>
            <a:ext cx="685800" cy="685800"/>
            <a:chOff x="1016000" y="4330700"/>
            <a:chExt cx="685800" cy="685800"/>
          </a:xfrm>
        </p:grpSpPr>
        <p:sp>
          <p:nvSpPr>
            <p:cNvPr id="10" name="object 10"/>
            <p:cNvSpPr/>
            <p:nvPr/>
          </p:nvSpPr>
          <p:spPr>
            <a:xfrm>
              <a:off x="1054100" y="43688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43688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18200" y="3232546"/>
            <a:ext cx="16738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Y</a:t>
            </a:r>
            <a:r>
              <a:rPr sz="1800" i="1" spc="6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b="1" spc="-60" dirty="0">
                <a:solidFill>
                  <a:srgbClr val="8D3124"/>
                </a:solidFill>
                <a:latin typeface="Tahoma"/>
                <a:cs typeface="Tahoma"/>
              </a:rPr>
              <a:t>NP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complete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5100" y="2597546"/>
            <a:ext cx="3967479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recipe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 proving that Y is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b="1" spc="-60" dirty="0">
                <a:solidFill>
                  <a:srgbClr val="8D3124"/>
                </a:solidFill>
                <a:latin typeface="Tahoma"/>
                <a:cs typeface="Tahoma"/>
              </a:rPr>
              <a:t>NP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complete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3100" y="3880246"/>
            <a:ext cx="24542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X</a:t>
            </a:r>
            <a:r>
              <a:rPr sz="1800" i="1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Y</a:t>
            </a:r>
            <a:r>
              <a:rPr sz="1800" i="1" spc="5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b="1" spc="-60" dirty="0">
                <a:solidFill>
                  <a:srgbClr val="8D3124"/>
                </a:solidFill>
                <a:latin typeface="Tahoma"/>
                <a:cs typeface="Tahoma"/>
              </a:rPr>
              <a:t>NP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complete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22073" y="2371869"/>
            <a:ext cx="4927600" cy="463550"/>
          </a:xfrm>
          <a:custGeom>
            <a:avLst/>
            <a:gdLst/>
            <a:ahLst/>
            <a:cxnLst/>
            <a:rect l="l" t="t" r="r" b="b"/>
            <a:pathLst>
              <a:path w="4927600" h="463550">
                <a:moveTo>
                  <a:pt x="4927532" y="0"/>
                </a:moveTo>
                <a:lnTo>
                  <a:pt x="0" y="0"/>
                </a:lnTo>
                <a:lnTo>
                  <a:pt x="0" y="463268"/>
                </a:lnTo>
                <a:lnTo>
                  <a:pt x="4927532" y="463268"/>
                </a:lnTo>
                <a:lnTo>
                  <a:pt x="4927532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7073" y="3108469"/>
            <a:ext cx="3496945" cy="463550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3496617" y="0"/>
                </a:moveTo>
                <a:lnTo>
                  <a:pt x="0" y="0"/>
                </a:lnTo>
                <a:lnTo>
                  <a:pt x="0" y="463268"/>
                </a:lnTo>
                <a:lnTo>
                  <a:pt x="3496617" y="463268"/>
                </a:lnTo>
                <a:lnTo>
                  <a:pt x="3496617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82223" y="3805166"/>
            <a:ext cx="3496945" cy="463550"/>
          </a:xfrm>
          <a:custGeom>
            <a:avLst/>
            <a:gdLst/>
            <a:ahLst/>
            <a:cxnLst/>
            <a:rect l="l" t="t" r="r" b="b"/>
            <a:pathLst>
              <a:path w="3496945" h="463550">
                <a:moveTo>
                  <a:pt x="3496617" y="0"/>
                </a:moveTo>
                <a:lnTo>
                  <a:pt x="0" y="0"/>
                </a:lnTo>
                <a:lnTo>
                  <a:pt x="0" y="463268"/>
                </a:lnTo>
                <a:lnTo>
                  <a:pt x="3496617" y="463268"/>
                </a:lnTo>
                <a:lnTo>
                  <a:pt x="3496617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61900" y="9407753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31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2900"/>
            <a:ext cx="399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910" dirty="0">
                <a:latin typeface="Tahoma"/>
                <a:cs typeface="Tahoma"/>
              </a:rPr>
              <a:t>II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6600" y="2527300"/>
            <a:ext cx="2383155" cy="2565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45" dirty="0">
                <a:latin typeface="Verdana"/>
                <a:cs typeface="Verdana"/>
              </a:rPr>
              <a:t>P</a:t>
            </a:r>
            <a:r>
              <a:rPr sz="3000" i="1" spc="-190" dirty="0">
                <a:latin typeface="Verdana"/>
                <a:cs typeface="Verdana"/>
              </a:rPr>
              <a:t> </a:t>
            </a:r>
            <a:r>
              <a:rPr sz="3000" i="1" spc="-370" dirty="0">
                <a:latin typeface="Verdana"/>
                <a:cs typeface="Verdana"/>
              </a:rPr>
              <a:t>vs.</a:t>
            </a:r>
            <a:r>
              <a:rPr sz="3000" i="1" spc="-190" dirty="0">
                <a:latin typeface="Verdana"/>
                <a:cs typeface="Verdana"/>
              </a:rPr>
              <a:t> </a:t>
            </a:r>
            <a:r>
              <a:rPr sz="3000" i="1" spc="-25" dirty="0"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305" dirty="0">
                <a:solidFill>
                  <a:srgbClr val="D5D5D5"/>
                </a:solidFill>
                <a:latin typeface="Verdana"/>
                <a:cs typeface="Verdana"/>
              </a:rPr>
              <a:t>complete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co-</a:t>
            </a:r>
            <a:r>
              <a:rPr sz="3000" i="1" spc="-3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20" dirty="0">
                <a:solidFill>
                  <a:srgbClr val="D5D5D5"/>
                </a:solidFill>
                <a:latin typeface="Verdana"/>
                <a:cs typeface="Verdana"/>
              </a:rPr>
              <a:t>hard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2500" y="6921500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7469" y="8123766"/>
            <a:ext cx="6451600" cy="10960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1610" rIns="0" bIns="0" rtlCol="0">
            <a:spAutoFit/>
          </a:bodyPr>
          <a:lstStyle/>
          <a:p>
            <a:pPr marL="761365" marR="754380" indent="596900">
              <a:lnSpc>
                <a:spcPct val="116700"/>
              </a:lnSpc>
              <a:spcBef>
                <a:spcPts val="1430"/>
              </a:spcBef>
            </a:pP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16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poly-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problems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(and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many,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more)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Implications</a:t>
            </a:r>
            <a:r>
              <a:rPr spc="-5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90" dirty="0"/>
              <a:t>Karp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16051" y="2347531"/>
            <a:ext cx="1045844" cy="1612265"/>
            <a:chOff x="6116051" y="2347531"/>
            <a:chExt cx="1045844" cy="1612265"/>
          </a:xfrm>
        </p:grpSpPr>
        <p:sp>
          <p:nvSpPr>
            <p:cNvPr id="5" name="object 5"/>
            <p:cNvSpPr/>
            <p:nvPr/>
          </p:nvSpPr>
          <p:spPr>
            <a:xfrm>
              <a:off x="6630600" y="2389759"/>
              <a:ext cx="0" cy="866775"/>
            </a:xfrm>
            <a:custGeom>
              <a:avLst/>
              <a:gdLst/>
              <a:ahLst/>
              <a:cxnLst/>
              <a:rect l="l" t="t" r="r" b="b"/>
              <a:pathLst>
                <a:path h="866775">
                  <a:moveTo>
                    <a:pt x="0" y="0"/>
                  </a:moveTo>
                  <a:lnTo>
                    <a:pt x="0" y="866628"/>
                  </a:lnTo>
                </a:path>
              </a:pathLst>
            </a:custGeom>
            <a:ln w="83838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0972" y="3102587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4">
                  <a:moveTo>
                    <a:pt x="304787" y="0"/>
                  </a:moveTo>
                  <a:lnTo>
                    <a:pt x="153095" y="77602"/>
                  </a:lnTo>
                  <a:lnTo>
                    <a:pt x="0" y="2809"/>
                  </a:lnTo>
                  <a:lnTo>
                    <a:pt x="155202" y="306191"/>
                  </a:lnTo>
                  <a:lnTo>
                    <a:pt x="304787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6051" y="3408779"/>
              <a:ext cx="1045844" cy="550545"/>
            </a:xfrm>
            <a:custGeom>
              <a:avLst/>
              <a:gdLst/>
              <a:ahLst/>
              <a:cxnLst/>
              <a:rect l="l" t="t" r="r" b="b"/>
              <a:pathLst>
                <a:path w="1045845" h="550545">
                  <a:moveTo>
                    <a:pt x="1045322" y="0"/>
                  </a:moveTo>
                  <a:lnTo>
                    <a:pt x="0" y="0"/>
                  </a:lnTo>
                  <a:lnTo>
                    <a:pt x="0" y="550418"/>
                  </a:lnTo>
                  <a:lnTo>
                    <a:pt x="1045322" y="550418"/>
                  </a:lnTo>
                  <a:lnTo>
                    <a:pt x="104532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37300" y="3492500"/>
            <a:ext cx="675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4" dirty="0">
                <a:latin typeface="Lucida Sans Unicode"/>
                <a:cs typeface="Lucida Sans Unicode"/>
              </a:rPr>
              <a:t>3-</a:t>
            </a:r>
            <a:r>
              <a:rPr sz="2000" spc="-25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23631" y="5331840"/>
            <a:ext cx="2102485" cy="550545"/>
          </a:xfrm>
          <a:custGeom>
            <a:avLst/>
            <a:gdLst/>
            <a:ahLst/>
            <a:cxnLst/>
            <a:rect l="l" t="t" r="r" b="b"/>
            <a:pathLst>
              <a:path w="2102485" h="550545">
                <a:moveTo>
                  <a:pt x="2102013" y="0"/>
                </a:moveTo>
                <a:lnTo>
                  <a:pt x="0" y="0"/>
                </a:lnTo>
                <a:lnTo>
                  <a:pt x="0" y="550417"/>
                </a:lnTo>
                <a:lnTo>
                  <a:pt x="2102013" y="550417"/>
                </a:lnTo>
                <a:lnTo>
                  <a:pt x="210201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3631" y="5410200"/>
            <a:ext cx="2102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00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0675" y="3921097"/>
            <a:ext cx="5452745" cy="1961514"/>
            <a:chOff x="1000675" y="3921097"/>
            <a:chExt cx="5452745" cy="1961514"/>
          </a:xfrm>
        </p:grpSpPr>
        <p:sp>
          <p:nvSpPr>
            <p:cNvPr id="12" name="object 12"/>
            <p:cNvSpPr/>
            <p:nvPr/>
          </p:nvSpPr>
          <p:spPr>
            <a:xfrm>
              <a:off x="5418673" y="3959197"/>
              <a:ext cx="996315" cy="1224915"/>
            </a:xfrm>
            <a:custGeom>
              <a:avLst/>
              <a:gdLst/>
              <a:ahLst/>
              <a:cxnLst/>
              <a:rect l="l" t="t" r="r" b="b"/>
              <a:pathLst>
                <a:path w="996314" h="1224914">
                  <a:moveTo>
                    <a:pt x="996205" y="0"/>
                  </a:moveTo>
                  <a:lnTo>
                    <a:pt x="24051" y="1195282"/>
                  </a:lnTo>
                  <a:lnTo>
                    <a:pt x="0" y="122485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8473" y="4999215"/>
              <a:ext cx="311150" cy="332740"/>
            </a:xfrm>
            <a:custGeom>
              <a:avLst/>
              <a:gdLst/>
              <a:ahLst/>
              <a:cxnLst/>
              <a:rect l="l" t="t" r="r" b="b"/>
              <a:pathLst>
                <a:path w="311150" h="332739">
                  <a:moveTo>
                    <a:pt x="74089" y="0"/>
                  </a:moveTo>
                  <a:lnTo>
                    <a:pt x="0" y="332625"/>
                  </a:lnTo>
                  <a:lnTo>
                    <a:pt x="310553" y="192322"/>
                  </a:lnTo>
                  <a:lnTo>
                    <a:pt x="144241" y="155277"/>
                  </a:lnTo>
                  <a:lnTo>
                    <a:pt x="7408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0675" y="5331841"/>
              <a:ext cx="2255520" cy="550545"/>
            </a:xfrm>
            <a:custGeom>
              <a:avLst/>
              <a:gdLst/>
              <a:ahLst/>
              <a:cxnLst/>
              <a:rect l="l" t="t" r="r" b="b"/>
              <a:pathLst>
                <a:path w="2255520" h="550545">
                  <a:moveTo>
                    <a:pt x="2255125" y="0"/>
                  </a:moveTo>
                  <a:lnTo>
                    <a:pt x="0" y="0"/>
                  </a:lnTo>
                  <a:lnTo>
                    <a:pt x="0" y="550417"/>
                  </a:lnTo>
                  <a:lnTo>
                    <a:pt x="2255125" y="550417"/>
                  </a:lnTo>
                  <a:lnTo>
                    <a:pt x="22551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0675" y="5410200"/>
            <a:ext cx="2255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00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56352" y="3868727"/>
            <a:ext cx="4998085" cy="3582035"/>
            <a:chOff x="1156352" y="3868727"/>
            <a:chExt cx="4998085" cy="3582035"/>
          </a:xfrm>
        </p:grpSpPr>
        <p:sp>
          <p:nvSpPr>
            <p:cNvPr id="17" name="object 17"/>
            <p:cNvSpPr/>
            <p:nvPr/>
          </p:nvSpPr>
          <p:spPr>
            <a:xfrm>
              <a:off x="2948968" y="3906827"/>
              <a:ext cx="3167380" cy="1350645"/>
            </a:xfrm>
            <a:custGeom>
              <a:avLst/>
              <a:gdLst/>
              <a:ahLst/>
              <a:cxnLst/>
              <a:rect l="l" t="t" r="r" b="b"/>
              <a:pathLst>
                <a:path w="3167379" h="1350645">
                  <a:moveTo>
                    <a:pt x="3167083" y="0"/>
                  </a:moveTo>
                  <a:lnTo>
                    <a:pt x="35103" y="1335333"/>
                  </a:lnTo>
                  <a:lnTo>
                    <a:pt x="0" y="135030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73730" y="5072109"/>
              <a:ext cx="340360" cy="280670"/>
            </a:xfrm>
            <a:custGeom>
              <a:avLst/>
              <a:gdLst/>
              <a:ahLst/>
              <a:cxnLst/>
              <a:rect l="l" t="t" r="r" b="b"/>
              <a:pathLst>
                <a:path w="340360" h="280670">
                  <a:moveTo>
                    <a:pt x="220609" y="0"/>
                  </a:moveTo>
                  <a:lnTo>
                    <a:pt x="0" y="259731"/>
                  </a:lnTo>
                  <a:lnTo>
                    <a:pt x="340150" y="280380"/>
                  </a:lnTo>
                  <a:lnTo>
                    <a:pt x="210285" y="170075"/>
                  </a:lnTo>
                  <a:lnTo>
                    <a:pt x="22060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56352" y="6899868"/>
              <a:ext cx="1955164" cy="550545"/>
            </a:xfrm>
            <a:custGeom>
              <a:avLst/>
              <a:gdLst/>
              <a:ahLst/>
              <a:cxnLst/>
              <a:rect l="l" t="t" r="r" b="b"/>
              <a:pathLst>
                <a:path w="1955164" h="550545">
                  <a:moveTo>
                    <a:pt x="1954947" y="0"/>
                  </a:moveTo>
                  <a:lnTo>
                    <a:pt x="0" y="0"/>
                  </a:lnTo>
                  <a:lnTo>
                    <a:pt x="0" y="550418"/>
                  </a:lnTo>
                  <a:lnTo>
                    <a:pt x="1954947" y="550418"/>
                  </a:lnTo>
                  <a:lnTo>
                    <a:pt x="195494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56352" y="6985000"/>
            <a:ext cx="19551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00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79359" y="5844159"/>
            <a:ext cx="304800" cy="1056005"/>
            <a:chOff x="1979359" y="5844159"/>
            <a:chExt cx="304800" cy="1056005"/>
          </a:xfrm>
        </p:grpSpPr>
        <p:sp>
          <p:nvSpPr>
            <p:cNvPr id="22" name="object 22"/>
            <p:cNvSpPr/>
            <p:nvPr/>
          </p:nvSpPr>
          <p:spPr>
            <a:xfrm>
              <a:off x="2129218" y="5882259"/>
              <a:ext cx="3175" cy="827405"/>
            </a:xfrm>
            <a:custGeom>
              <a:avLst/>
              <a:gdLst/>
              <a:ahLst/>
              <a:cxnLst/>
              <a:rect l="l" t="t" r="r" b="b"/>
              <a:pathLst>
                <a:path w="3175" h="827404">
                  <a:moveTo>
                    <a:pt x="0" y="0"/>
                  </a:moveTo>
                  <a:lnTo>
                    <a:pt x="2812" y="789010"/>
                  </a:lnTo>
                  <a:lnTo>
                    <a:pt x="2947" y="827109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79359" y="6594527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4">
                  <a:moveTo>
                    <a:pt x="304798" y="0"/>
                  </a:moveTo>
                  <a:lnTo>
                    <a:pt x="152670" y="76742"/>
                  </a:lnTo>
                  <a:lnTo>
                    <a:pt x="0" y="1085"/>
                  </a:lnTo>
                  <a:lnTo>
                    <a:pt x="153485" y="305341"/>
                  </a:lnTo>
                  <a:lnTo>
                    <a:pt x="304798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 rot="20220000">
            <a:off x="3180935" y="4435877"/>
            <a:ext cx="389147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165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 rot="20220000">
            <a:off x="3474924" y="4370379"/>
            <a:ext cx="290039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 rot="20220000">
            <a:off x="3699317" y="3943131"/>
            <a:ext cx="177947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 rot="20220000">
            <a:off x="3559172" y="4552967"/>
            <a:ext cx="404750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 rot="20220000">
            <a:off x="3863898" y="4316500"/>
            <a:ext cx="1080093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 rot="20220000">
            <a:off x="4818422" y="4038215"/>
            <a:ext cx="298979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4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 rot="20220000">
            <a:off x="5005635" y="4002896"/>
            <a:ext cx="272554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79277" y="53487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906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780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67834" y="3921097"/>
            <a:ext cx="882650" cy="1428115"/>
            <a:chOff x="6767834" y="3921097"/>
            <a:chExt cx="882650" cy="1428115"/>
          </a:xfrm>
        </p:grpSpPr>
        <p:sp>
          <p:nvSpPr>
            <p:cNvPr id="33" name="object 33"/>
            <p:cNvSpPr/>
            <p:nvPr/>
          </p:nvSpPr>
          <p:spPr>
            <a:xfrm>
              <a:off x="6805934" y="3959197"/>
              <a:ext cx="745490" cy="1226820"/>
            </a:xfrm>
            <a:custGeom>
              <a:avLst/>
              <a:gdLst/>
              <a:ahLst/>
              <a:cxnLst/>
              <a:rect l="l" t="t" r="r" b="b"/>
              <a:pathLst>
                <a:path w="745490" h="1226820">
                  <a:moveTo>
                    <a:pt x="0" y="0"/>
                  </a:moveTo>
                  <a:lnTo>
                    <a:pt x="725590" y="1194168"/>
                  </a:lnTo>
                  <a:lnTo>
                    <a:pt x="745403" y="122677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61742" y="5009151"/>
              <a:ext cx="288925" cy="339725"/>
            </a:xfrm>
            <a:custGeom>
              <a:avLst/>
              <a:gdLst/>
              <a:ahLst/>
              <a:cxnLst/>
              <a:rect l="l" t="t" r="r" b="b"/>
              <a:pathLst>
                <a:path w="288925" h="339725">
                  <a:moveTo>
                    <a:pt x="260485" y="0"/>
                  </a:moveTo>
                  <a:lnTo>
                    <a:pt x="169810" y="144258"/>
                  </a:lnTo>
                  <a:lnTo>
                    <a:pt x="0" y="158272"/>
                  </a:lnTo>
                  <a:lnTo>
                    <a:pt x="288514" y="339622"/>
                  </a:lnTo>
                  <a:lnTo>
                    <a:pt x="26048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247866" y="69247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18592" y="5844159"/>
            <a:ext cx="304800" cy="1080770"/>
            <a:chOff x="4918592" y="5844159"/>
            <a:chExt cx="304800" cy="1080770"/>
          </a:xfrm>
        </p:grpSpPr>
        <p:sp>
          <p:nvSpPr>
            <p:cNvPr id="37" name="object 37"/>
            <p:cNvSpPr/>
            <p:nvPr/>
          </p:nvSpPr>
          <p:spPr>
            <a:xfrm>
              <a:off x="5070579" y="5882259"/>
              <a:ext cx="3175" cy="852169"/>
            </a:xfrm>
            <a:custGeom>
              <a:avLst/>
              <a:gdLst/>
              <a:ahLst/>
              <a:cxnLst/>
              <a:rect l="l" t="t" r="r" b="b"/>
              <a:pathLst>
                <a:path w="3175" h="852170">
                  <a:moveTo>
                    <a:pt x="3067" y="0"/>
                  </a:moveTo>
                  <a:lnTo>
                    <a:pt x="137" y="813845"/>
                  </a:lnTo>
                  <a:lnTo>
                    <a:pt x="0" y="851945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18592" y="6619357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4">
                  <a:moveTo>
                    <a:pt x="0" y="0"/>
                  </a:moveTo>
                  <a:lnTo>
                    <a:pt x="151301" y="305346"/>
                  </a:lnTo>
                  <a:lnTo>
                    <a:pt x="304797" y="1097"/>
                  </a:lnTo>
                  <a:lnTo>
                    <a:pt x="152124" y="76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969436" y="5357806"/>
            <a:ext cx="18161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017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710"/>
              </a:spcBef>
            </a:pPr>
            <a:r>
              <a:rPr sz="2000" cap="small" spc="-55" dirty="0"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23275" y="3886212"/>
            <a:ext cx="3155950" cy="1483360"/>
            <a:chOff x="7123275" y="3886212"/>
            <a:chExt cx="3155950" cy="1483360"/>
          </a:xfrm>
        </p:grpSpPr>
        <p:sp>
          <p:nvSpPr>
            <p:cNvPr id="41" name="object 41"/>
            <p:cNvSpPr/>
            <p:nvPr/>
          </p:nvSpPr>
          <p:spPr>
            <a:xfrm>
              <a:off x="7161375" y="3924312"/>
              <a:ext cx="2944495" cy="1354455"/>
            </a:xfrm>
            <a:custGeom>
              <a:avLst/>
              <a:gdLst/>
              <a:ahLst/>
              <a:cxnLst/>
              <a:rect l="l" t="t" r="r" b="b"/>
              <a:pathLst>
                <a:path w="2944495" h="1354454">
                  <a:moveTo>
                    <a:pt x="0" y="0"/>
                  </a:moveTo>
                  <a:lnTo>
                    <a:pt x="2909830" y="1337966"/>
                  </a:lnTo>
                  <a:lnTo>
                    <a:pt x="2944501" y="135391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38363" y="5092013"/>
              <a:ext cx="340995" cy="277495"/>
            </a:xfrm>
            <a:custGeom>
              <a:avLst/>
              <a:gdLst/>
              <a:ahLst/>
              <a:cxnLst/>
              <a:rect l="l" t="t" r="r" b="b"/>
              <a:pathLst>
                <a:path w="340995" h="277495">
                  <a:moveTo>
                    <a:pt x="127326" y="0"/>
                  </a:moveTo>
                  <a:lnTo>
                    <a:pt x="132895" y="170298"/>
                  </a:lnTo>
                  <a:lnTo>
                    <a:pt x="0" y="276932"/>
                  </a:lnTo>
                  <a:lnTo>
                    <a:pt x="340594" y="265793"/>
                  </a:lnTo>
                  <a:lnTo>
                    <a:pt x="127326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33336" y="6915671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25086" y="5908224"/>
            <a:ext cx="304800" cy="1007744"/>
            <a:chOff x="10725086" y="5908224"/>
            <a:chExt cx="304800" cy="1007744"/>
          </a:xfrm>
        </p:grpSpPr>
        <p:sp>
          <p:nvSpPr>
            <p:cNvPr id="45" name="object 45"/>
            <p:cNvSpPr/>
            <p:nvPr/>
          </p:nvSpPr>
          <p:spPr>
            <a:xfrm>
              <a:off x="10877486" y="5908224"/>
              <a:ext cx="0" cy="817244"/>
            </a:xfrm>
            <a:custGeom>
              <a:avLst/>
              <a:gdLst/>
              <a:ahLst/>
              <a:cxnLst/>
              <a:rect l="l" t="t" r="r" b="b"/>
              <a:pathLst>
                <a:path h="817245">
                  <a:moveTo>
                    <a:pt x="0" y="0"/>
                  </a:moveTo>
                  <a:lnTo>
                    <a:pt x="0" y="778848"/>
                  </a:lnTo>
                  <a:lnTo>
                    <a:pt x="0" y="81694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725086" y="6610872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152400" y="76199"/>
                  </a:lnTo>
                  <a:lnTo>
                    <a:pt x="0" y="0"/>
                  </a:lnTo>
                  <a:lnTo>
                    <a:pt x="1524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343553" y="8511921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974780" y="7412186"/>
            <a:ext cx="304800" cy="1099820"/>
            <a:chOff x="1974780" y="7412186"/>
            <a:chExt cx="304800" cy="1099820"/>
          </a:xfrm>
        </p:grpSpPr>
        <p:sp>
          <p:nvSpPr>
            <p:cNvPr id="49" name="object 49"/>
            <p:cNvSpPr/>
            <p:nvPr/>
          </p:nvSpPr>
          <p:spPr>
            <a:xfrm>
              <a:off x="2126440" y="7450286"/>
              <a:ext cx="5715" cy="871219"/>
            </a:xfrm>
            <a:custGeom>
              <a:avLst/>
              <a:gdLst/>
              <a:ahLst/>
              <a:cxnLst/>
              <a:rect l="l" t="t" r="r" b="b"/>
              <a:pathLst>
                <a:path w="5714" h="871220">
                  <a:moveTo>
                    <a:pt x="5612" y="0"/>
                  </a:moveTo>
                  <a:lnTo>
                    <a:pt x="245" y="833040"/>
                  </a:lnTo>
                  <a:lnTo>
                    <a:pt x="0" y="871139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4780" y="8206145"/>
              <a:ext cx="304800" cy="306070"/>
            </a:xfrm>
            <a:custGeom>
              <a:avLst/>
              <a:gdLst/>
              <a:ahLst/>
              <a:cxnLst/>
              <a:rect l="l" t="t" r="r" b="b"/>
              <a:pathLst>
                <a:path w="304800" h="306070">
                  <a:moveTo>
                    <a:pt x="0" y="0"/>
                  </a:moveTo>
                  <a:lnTo>
                    <a:pt x="150432" y="305775"/>
                  </a:lnTo>
                  <a:lnTo>
                    <a:pt x="304793" y="1963"/>
                  </a:lnTo>
                  <a:lnTo>
                    <a:pt x="151905" y="77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33643" y="1839341"/>
            <a:ext cx="1981200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080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15"/>
              </a:spcBef>
            </a:pPr>
            <a:r>
              <a:rPr sz="2000" cap="small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Sat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3077" y="533824"/>
            <a:ext cx="1816100" cy="2697619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Implications</a:t>
            </a:r>
            <a:r>
              <a:rPr spc="-5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95" dirty="0"/>
              <a:t>Cook–Levin</a:t>
            </a:r>
          </a:p>
        </p:txBody>
      </p:sp>
      <p:sp>
        <p:nvSpPr>
          <p:cNvPr id="3" name="object 3"/>
          <p:cNvSpPr/>
          <p:nvPr/>
        </p:nvSpPr>
        <p:spPr>
          <a:xfrm>
            <a:off x="6116051" y="3408779"/>
            <a:ext cx="1045844" cy="550545"/>
          </a:xfrm>
          <a:custGeom>
            <a:avLst/>
            <a:gdLst/>
            <a:ahLst/>
            <a:cxnLst/>
            <a:rect l="l" t="t" r="r" b="b"/>
            <a:pathLst>
              <a:path w="1045845" h="550545">
                <a:moveTo>
                  <a:pt x="1045322" y="0"/>
                </a:moveTo>
                <a:lnTo>
                  <a:pt x="0" y="0"/>
                </a:lnTo>
                <a:lnTo>
                  <a:pt x="0" y="550418"/>
                </a:lnTo>
                <a:lnTo>
                  <a:pt x="1045322" y="550418"/>
                </a:lnTo>
                <a:lnTo>
                  <a:pt x="1045322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37300" y="3492500"/>
            <a:ext cx="675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4" dirty="0">
                <a:latin typeface="Lucida Sans Unicode"/>
                <a:cs typeface="Lucida Sans Unicode"/>
              </a:rPr>
              <a:t>3-</a:t>
            </a:r>
            <a:r>
              <a:rPr sz="2000" spc="-25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23631" y="2389758"/>
            <a:ext cx="2494280" cy="3492500"/>
            <a:chOff x="4023631" y="2389758"/>
            <a:chExt cx="2494280" cy="3492500"/>
          </a:xfrm>
        </p:grpSpPr>
        <p:sp>
          <p:nvSpPr>
            <p:cNvPr id="6" name="object 6"/>
            <p:cNvSpPr/>
            <p:nvPr/>
          </p:nvSpPr>
          <p:spPr>
            <a:xfrm>
              <a:off x="5196747" y="2563888"/>
              <a:ext cx="1228725" cy="2767965"/>
            </a:xfrm>
            <a:custGeom>
              <a:avLst/>
              <a:gdLst/>
              <a:ahLst/>
              <a:cxnLst/>
              <a:rect l="l" t="t" r="r" b="b"/>
              <a:pathLst>
                <a:path w="1228725" h="2767965">
                  <a:moveTo>
                    <a:pt x="1228127" y="0"/>
                  </a:moveTo>
                  <a:lnTo>
                    <a:pt x="1212675" y="34825"/>
                  </a:lnTo>
                  <a:lnTo>
                    <a:pt x="0" y="2767952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9214" y="2389758"/>
              <a:ext cx="278765" cy="340995"/>
            </a:xfrm>
            <a:custGeom>
              <a:avLst/>
              <a:gdLst/>
              <a:ahLst/>
              <a:cxnLst/>
              <a:rect l="l" t="t" r="r" b="b"/>
              <a:pathLst>
                <a:path w="278765" h="340994">
                  <a:moveTo>
                    <a:pt x="262920" y="0"/>
                  </a:moveTo>
                  <a:lnTo>
                    <a:pt x="0" y="216799"/>
                  </a:lnTo>
                  <a:lnTo>
                    <a:pt x="170207" y="208955"/>
                  </a:lnTo>
                  <a:lnTo>
                    <a:pt x="278607" y="340415"/>
                  </a:lnTo>
                  <a:lnTo>
                    <a:pt x="26292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3631" y="5331841"/>
              <a:ext cx="2102485" cy="550545"/>
            </a:xfrm>
            <a:custGeom>
              <a:avLst/>
              <a:gdLst/>
              <a:ahLst/>
              <a:cxnLst/>
              <a:rect l="l" t="t" r="r" b="b"/>
              <a:pathLst>
                <a:path w="2102485" h="550545">
                  <a:moveTo>
                    <a:pt x="2102013" y="0"/>
                  </a:moveTo>
                  <a:lnTo>
                    <a:pt x="0" y="0"/>
                  </a:lnTo>
                  <a:lnTo>
                    <a:pt x="0" y="550417"/>
                  </a:lnTo>
                  <a:lnTo>
                    <a:pt x="2102013" y="550417"/>
                  </a:lnTo>
                  <a:lnTo>
                    <a:pt x="210201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54500" y="5410200"/>
            <a:ext cx="1731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125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0675" y="2389758"/>
            <a:ext cx="5269865" cy="3492500"/>
            <a:chOff x="1000675" y="2389758"/>
            <a:chExt cx="5269865" cy="3492500"/>
          </a:xfrm>
        </p:grpSpPr>
        <p:sp>
          <p:nvSpPr>
            <p:cNvPr id="11" name="object 11"/>
            <p:cNvSpPr/>
            <p:nvPr/>
          </p:nvSpPr>
          <p:spPr>
            <a:xfrm>
              <a:off x="2482523" y="2506622"/>
              <a:ext cx="3637279" cy="2825750"/>
            </a:xfrm>
            <a:custGeom>
              <a:avLst/>
              <a:gdLst/>
              <a:ahLst/>
              <a:cxnLst/>
              <a:rect l="l" t="t" r="r" b="b"/>
              <a:pathLst>
                <a:path w="3637279" h="2825750">
                  <a:moveTo>
                    <a:pt x="3636991" y="0"/>
                  </a:moveTo>
                  <a:lnTo>
                    <a:pt x="3606904" y="23372"/>
                  </a:lnTo>
                  <a:lnTo>
                    <a:pt x="0" y="282521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35759" y="2389758"/>
              <a:ext cx="334645" cy="307340"/>
            </a:xfrm>
            <a:custGeom>
              <a:avLst/>
              <a:gdLst/>
              <a:ahLst/>
              <a:cxnLst/>
              <a:rect l="l" t="t" r="r" b="b"/>
              <a:pathLst>
                <a:path w="334645" h="307339">
                  <a:moveTo>
                    <a:pt x="334199" y="0"/>
                  </a:moveTo>
                  <a:lnTo>
                    <a:pt x="0" y="66626"/>
                  </a:lnTo>
                  <a:lnTo>
                    <a:pt x="153667" y="140235"/>
                  </a:lnTo>
                  <a:lnTo>
                    <a:pt x="186980" y="307336"/>
                  </a:lnTo>
                  <a:lnTo>
                    <a:pt x="33419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0675" y="5331841"/>
              <a:ext cx="2255520" cy="550545"/>
            </a:xfrm>
            <a:custGeom>
              <a:avLst/>
              <a:gdLst/>
              <a:ahLst/>
              <a:cxnLst/>
              <a:rect l="l" t="t" r="r" b="b"/>
              <a:pathLst>
                <a:path w="2255520" h="550545">
                  <a:moveTo>
                    <a:pt x="2255125" y="0"/>
                  </a:moveTo>
                  <a:lnTo>
                    <a:pt x="0" y="0"/>
                  </a:lnTo>
                  <a:lnTo>
                    <a:pt x="0" y="550417"/>
                  </a:lnTo>
                  <a:lnTo>
                    <a:pt x="2255125" y="550417"/>
                  </a:lnTo>
                  <a:lnTo>
                    <a:pt x="225512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19200" y="5410200"/>
            <a:ext cx="1884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1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56352" y="2389758"/>
            <a:ext cx="5224145" cy="5060950"/>
            <a:chOff x="1156352" y="2389758"/>
            <a:chExt cx="5224145" cy="5060950"/>
          </a:xfrm>
        </p:grpSpPr>
        <p:sp>
          <p:nvSpPr>
            <p:cNvPr id="16" name="object 16"/>
            <p:cNvSpPr/>
            <p:nvPr/>
          </p:nvSpPr>
          <p:spPr>
            <a:xfrm>
              <a:off x="2378030" y="2532249"/>
              <a:ext cx="3876040" cy="4368165"/>
            </a:xfrm>
            <a:custGeom>
              <a:avLst/>
              <a:gdLst/>
              <a:ahLst/>
              <a:cxnLst/>
              <a:rect l="l" t="t" r="r" b="b"/>
              <a:pathLst>
                <a:path w="3876040" h="4368165">
                  <a:moveTo>
                    <a:pt x="3875570" y="0"/>
                  </a:moveTo>
                  <a:lnTo>
                    <a:pt x="3850283" y="28498"/>
                  </a:lnTo>
                  <a:lnTo>
                    <a:pt x="0" y="436761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63745" y="2389758"/>
              <a:ext cx="316865" cy="329565"/>
            </a:xfrm>
            <a:custGeom>
              <a:avLst/>
              <a:gdLst/>
              <a:ahLst/>
              <a:cxnLst/>
              <a:rect l="l" t="t" r="r" b="b"/>
              <a:pathLst>
                <a:path w="316864" h="329564">
                  <a:moveTo>
                    <a:pt x="316293" y="0"/>
                  </a:moveTo>
                  <a:lnTo>
                    <a:pt x="0" y="126834"/>
                  </a:lnTo>
                  <a:lnTo>
                    <a:pt x="164567" y="170988"/>
                  </a:lnTo>
                  <a:lnTo>
                    <a:pt x="227985" y="329135"/>
                  </a:lnTo>
                  <a:lnTo>
                    <a:pt x="316293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6352" y="6899868"/>
              <a:ext cx="1955164" cy="550545"/>
            </a:xfrm>
            <a:custGeom>
              <a:avLst/>
              <a:gdLst/>
              <a:ahLst/>
              <a:cxnLst/>
              <a:rect l="l" t="t" r="r" b="b"/>
              <a:pathLst>
                <a:path w="1955164" h="550545">
                  <a:moveTo>
                    <a:pt x="1954947" y="0"/>
                  </a:moveTo>
                  <a:lnTo>
                    <a:pt x="0" y="0"/>
                  </a:lnTo>
                  <a:lnTo>
                    <a:pt x="0" y="550418"/>
                  </a:lnTo>
                  <a:lnTo>
                    <a:pt x="1954947" y="550418"/>
                  </a:lnTo>
                  <a:lnTo>
                    <a:pt x="195494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84300" y="6985000"/>
            <a:ext cx="1584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2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 rot="19380000">
            <a:off x="2971850" y="3754764"/>
            <a:ext cx="24981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 rot="19380000">
            <a:off x="3005494" y="3458849"/>
            <a:ext cx="1084950" cy="1587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 rot="19380000">
            <a:off x="3877025" y="3031618"/>
            <a:ext cx="302529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 rot="19380000">
            <a:off x="4043952" y="2953332"/>
            <a:ext cx="275248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 rot="19380000">
            <a:off x="2938158" y="3548383"/>
            <a:ext cx="178263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6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5" baseline="3472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2400" baseline="3472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 rot="19380000">
            <a:off x="3378144" y="4004795"/>
            <a:ext cx="477753" cy="23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75" baseline="1736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 rot="19380000">
            <a:off x="3710996" y="3769580"/>
            <a:ext cx="564549" cy="1587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IRCUIT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 rot="19380000">
            <a:off x="4109921" y="3506785"/>
            <a:ext cx="302529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5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 rot="19380000">
            <a:off x="4277438" y="3421275"/>
            <a:ext cx="293154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79277" y="5348773"/>
            <a:ext cx="1676400" cy="550545"/>
          </a:xfrm>
          <a:custGeom>
            <a:avLst/>
            <a:gdLst/>
            <a:ahLst/>
            <a:cxnLst/>
            <a:rect l="l" t="t" r="r" b="b"/>
            <a:pathLst>
              <a:path w="1676400" h="550545">
                <a:moveTo>
                  <a:pt x="1676400" y="0"/>
                </a:moveTo>
                <a:lnTo>
                  <a:pt x="0" y="0"/>
                </a:lnTo>
                <a:lnTo>
                  <a:pt x="0" y="550417"/>
                </a:lnTo>
                <a:lnTo>
                  <a:pt x="1676400" y="550417"/>
                </a:lnTo>
                <a:lnTo>
                  <a:pt x="167640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315200" y="5435600"/>
            <a:ext cx="997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4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14974" y="2389758"/>
            <a:ext cx="1482090" cy="4573270"/>
            <a:chOff x="5114974" y="2389758"/>
            <a:chExt cx="1482090" cy="4573270"/>
          </a:xfrm>
        </p:grpSpPr>
        <p:sp>
          <p:nvSpPr>
            <p:cNvPr id="32" name="object 32"/>
            <p:cNvSpPr/>
            <p:nvPr/>
          </p:nvSpPr>
          <p:spPr>
            <a:xfrm>
              <a:off x="5153074" y="2571929"/>
              <a:ext cx="1331595" cy="4352925"/>
            </a:xfrm>
            <a:custGeom>
              <a:avLst/>
              <a:gdLst/>
              <a:ahLst/>
              <a:cxnLst/>
              <a:rect l="l" t="t" r="r" b="b"/>
              <a:pathLst>
                <a:path w="1331595" h="4352925">
                  <a:moveTo>
                    <a:pt x="1331281" y="0"/>
                  </a:moveTo>
                  <a:lnTo>
                    <a:pt x="1320138" y="36434"/>
                  </a:lnTo>
                  <a:lnTo>
                    <a:pt x="0" y="435277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05190" y="2389758"/>
              <a:ext cx="291465" cy="336550"/>
            </a:xfrm>
            <a:custGeom>
              <a:avLst/>
              <a:gdLst/>
              <a:ahLst/>
              <a:cxnLst/>
              <a:rect l="l" t="t" r="r" b="b"/>
              <a:pathLst>
                <a:path w="291465" h="336550">
                  <a:moveTo>
                    <a:pt x="234881" y="0"/>
                  </a:moveTo>
                  <a:lnTo>
                    <a:pt x="0" y="246899"/>
                  </a:lnTo>
                  <a:lnTo>
                    <a:pt x="168022" y="218603"/>
                  </a:lnTo>
                  <a:lnTo>
                    <a:pt x="291471" y="336044"/>
                  </a:lnTo>
                  <a:lnTo>
                    <a:pt x="234881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247866" y="69247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956925" y="2389758"/>
            <a:ext cx="4829175" cy="3518535"/>
            <a:chOff x="6956925" y="2389758"/>
            <a:chExt cx="4829175" cy="3518535"/>
          </a:xfrm>
        </p:grpSpPr>
        <p:sp>
          <p:nvSpPr>
            <p:cNvPr id="36" name="object 36"/>
            <p:cNvSpPr/>
            <p:nvPr/>
          </p:nvSpPr>
          <p:spPr>
            <a:xfrm>
              <a:off x="7103710" y="2511185"/>
              <a:ext cx="3441700" cy="2846705"/>
            </a:xfrm>
            <a:custGeom>
              <a:avLst/>
              <a:gdLst/>
              <a:ahLst/>
              <a:cxnLst/>
              <a:rect l="l" t="t" r="r" b="b"/>
              <a:pathLst>
                <a:path w="3441700" h="2846704">
                  <a:moveTo>
                    <a:pt x="0" y="0"/>
                  </a:moveTo>
                  <a:lnTo>
                    <a:pt x="29356" y="24285"/>
                  </a:lnTo>
                  <a:lnTo>
                    <a:pt x="3441093" y="284662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56925" y="2389758"/>
              <a:ext cx="332105" cy="311785"/>
            </a:xfrm>
            <a:custGeom>
              <a:avLst/>
              <a:gdLst/>
              <a:ahLst/>
              <a:cxnLst/>
              <a:rect l="l" t="t" r="r" b="b"/>
              <a:pathLst>
                <a:path w="332104" h="311785">
                  <a:moveTo>
                    <a:pt x="0" y="0"/>
                  </a:moveTo>
                  <a:lnTo>
                    <a:pt x="137714" y="311710"/>
                  </a:lnTo>
                  <a:lnTo>
                    <a:pt x="176142" y="145712"/>
                  </a:lnTo>
                  <a:lnTo>
                    <a:pt x="331998" y="76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69436" y="5357806"/>
              <a:ext cx="1816100" cy="550545"/>
            </a:xfrm>
            <a:custGeom>
              <a:avLst/>
              <a:gdLst/>
              <a:ahLst/>
              <a:cxnLst/>
              <a:rect l="l" t="t" r="r" b="b"/>
              <a:pathLst>
                <a:path w="1816100" h="550545">
                  <a:moveTo>
                    <a:pt x="1816100" y="0"/>
                  </a:moveTo>
                  <a:lnTo>
                    <a:pt x="0" y="0"/>
                  </a:lnTo>
                  <a:lnTo>
                    <a:pt x="0" y="550417"/>
                  </a:lnTo>
                  <a:lnTo>
                    <a:pt x="1816100" y="550417"/>
                  </a:lnTo>
                  <a:lnTo>
                    <a:pt x="181610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223500" y="5435600"/>
            <a:ext cx="1303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55" dirty="0">
                <a:latin typeface="Lucida Sans Unicode"/>
                <a:cs typeface="Lucida Sans Unicode"/>
              </a:rPr>
              <a:t>Subset-</a:t>
            </a:r>
            <a:r>
              <a:rPr sz="2000" cap="small" spc="-155" dirty="0"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133336" y="6915671"/>
            <a:ext cx="1488440" cy="550545"/>
          </a:xfrm>
          <a:custGeom>
            <a:avLst/>
            <a:gdLst/>
            <a:ahLst/>
            <a:cxnLst/>
            <a:rect l="l" t="t" r="r" b="b"/>
            <a:pathLst>
              <a:path w="1488440" h="550545">
                <a:moveTo>
                  <a:pt x="1488299" y="0"/>
                </a:moveTo>
                <a:lnTo>
                  <a:pt x="0" y="0"/>
                </a:lnTo>
                <a:lnTo>
                  <a:pt x="0" y="550417"/>
                </a:lnTo>
                <a:lnTo>
                  <a:pt x="1488299" y="550417"/>
                </a:lnTo>
                <a:lnTo>
                  <a:pt x="1488299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363200" y="6997700"/>
            <a:ext cx="1117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cap="small" spc="-35" dirty="0"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70974" y="2389758"/>
            <a:ext cx="4168140" cy="6160770"/>
            <a:chOff x="2270974" y="2389758"/>
            <a:chExt cx="4168140" cy="6160770"/>
          </a:xfrm>
        </p:grpSpPr>
        <p:sp>
          <p:nvSpPr>
            <p:cNvPr id="43" name="object 43"/>
            <p:cNvSpPr/>
            <p:nvPr/>
          </p:nvSpPr>
          <p:spPr>
            <a:xfrm>
              <a:off x="2309074" y="2547690"/>
              <a:ext cx="4023360" cy="5964555"/>
            </a:xfrm>
            <a:custGeom>
              <a:avLst/>
              <a:gdLst/>
              <a:ahLst/>
              <a:cxnLst/>
              <a:rect l="l" t="t" r="r" b="b"/>
              <a:pathLst>
                <a:path w="4023360" h="5964555">
                  <a:moveTo>
                    <a:pt x="4023006" y="0"/>
                  </a:moveTo>
                  <a:lnTo>
                    <a:pt x="4001701" y="31586"/>
                  </a:lnTo>
                  <a:lnTo>
                    <a:pt x="0" y="596423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41820" y="2389758"/>
              <a:ext cx="297180" cy="338455"/>
            </a:xfrm>
            <a:custGeom>
              <a:avLst/>
              <a:gdLst/>
              <a:ahLst/>
              <a:cxnLst/>
              <a:rect l="l" t="t" r="r" b="b"/>
              <a:pathLst>
                <a:path w="297179" h="338455">
                  <a:moveTo>
                    <a:pt x="296788" y="0"/>
                  </a:moveTo>
                  <a:lnTo>
                    <a:pt x="0" y="167468"/>
                  </a:lnTo>
                  <a:lnTo>
                    <a:pt x="168955" y="189517"/>
                  </a:lnTo>
                  <a:lnTo>
                    <a:pt x="252690" y="337911"/>
                  </a:lnTo>
                  <a:lnTo>
                    <a:pt x="296788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343553" y="8511921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33643" y="1839341"/>
            <a:ext cx="1981200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080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15"/>
              </a:spcBef>
            </a:pPr>
            <a:r>
              <a:rPr sz="2000" cap="small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Sat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07469" y="8123766"/>
            <a:ext cx="6451600" cy="10960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1610" rIns="0" bIns="0" rtlCol="0">
            <a:spAutoFit/>
          </a:bodyPr>
          <a:lstStyle/>
          <a:p>
            <a:pPr marL="1739264" marR="390525" indent="-1346200">
              <a:lnSpc>
                <a:spcPct val="116700"/>
              </a:lnSpc>
              <a:spcBef>
                <a:spcPts val="1430"/>
              </a:spcBef>
            </a:pP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All of these problems (and many, many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more) 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poly-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77198" y="1511300"/>
            <a:ext cx="4370705" cy="5442585"/>
            <a:chOff x="6477198" y="1511300"/>
            <a:chExt cx="4370705" cy="5442585"/>
          </a:xfrm>
        </p:grpSpPr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6299" y="1520330"/>
              <a:ext cx="1096244" cy="171997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7016" y="1511300"/>
              <a:ext cx="1070837" cy="172066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628537" y="2580250"/>
              <a:ext cx="8255" cy="828675"/>
            </a:xfrm>
            <a:custGeom>
              <a:avLst/>
              <a:gdLst/>
              <a:ahLst/>
              <a:cxnLst/>
              <a:rect l="l" t="t" r="r" b="b"/>
              <a:pathLst>
                <a:path w="8254" h="828675">
                  <a:moveTo>
                    <a:pt x="0" y="0"/>
                  </a:moveTo>
                  <a:lnTo>
                    <a:pt x="351" y="38098"/>
                  </a:lnTo>
                  <a:lnTo>
                    <a:pt x="7638" y="828528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77198" y="2389758"/>
              <a:ext cx="304800" cy="306705"/>
            </a:xfrm>
            <a:custGeom>
              <a:avLst/>
              <a:gdLst/>
              <a:ahLst/>
              <a:cxnLst/>
              <a:rect l="l" t="t" r="r" b="b"/>
              <a:pathLst>
                <a:path w="304800" h="306705">
                  <a:moveTo>
                    <a:pt x="149583" y="0"/>
                  </a:moveTo>
                  <a:lnTo>
                    <a:pt x="0" y="306191"/>
                  </a:lnTo>
                  <a:lnTo>
                    <a:pt x="151690" y="228589"/>
                  </a:lnTo>
                  <a:lnTo>
                    <a:pt x="304786" y="303381"/>
                  </a:lnTo>
                  <a:lnTo>
                    <a:pt x="149583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79141" y="2570118"/>
              <a:ext cx="944880" cy="2778760"/>
            </a:xfrm>
            <a:custGeom>
              <a:avLst/>
              <a:gdLst/>
              <a:ahLst/>
              <a:cxnLst/>
              <a:rect l="l" t="t" r="r" b="b"/>
              <a:pathLst>
                <a:path w="944879" h="2778760">
                  <a:moveTo>
                    <a:pt x="0" y="0"/>
                  </a:moveTo>
                  <a:lnTo>
                    <a:pt x="12264" y="36071"/>
                  </a:lnTo>
                  <a:lnTo>
                    <a:pt x="944763" y="2778655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671646" y="2389758"/>
              <a:ext cx="288925" cy="337820"/>
            </a:xfrm>
            <a:custGeom>
              <a:avLst/>
              <a:gdLst/>
              <a:ahLst/>
              <a:cxnLst/>
              <a:rect l="l" t="t" r="r" b="b"/>
              <a:pathLst>
                <a:path w="288925" h="337819">
                  <a:moveTo>
                    <a:pt x="46170" y="0"/>
                  </a:moveTo>
                  <a:lnTo>
                    <a:pt x="0" y="337634"/>
                  </a:lnTo>
                  <a:lnTo>
                    <a:pt x="119758" y="216432"/>
                  </a:lnTo>
                  <a:lnTo>
                    <a:pt x="288575" y="239516"/>
                  </a:lnTo>
                  <a:lnTo>
                    <a:pt x="4617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7174" y="2535779"/>
              <a:ext cx="3670300" cy="4380230"/>
            </a:xfrm>
            <a:custGeom>
              <a:avLst/>
              <a:gdLst/>
              <a:ahLst/>
              <a:cxnLst/>
              <a:rect l="l" t="t" r="r" b="b"/>
              <a:pathLst>
                <a:path w="3670300" h="4380230">
                  <a:moveTo>
                    <a:pt x="0" y="0"/>
                  </a:moveTo>
                  <a:lnTo>
                    <a:pt x="24468" y="29204"/>
                  </a:lnTo>
                  <a:lnTo>
                    <a:pt x="3669727" y="4379892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854830" y="2389758"/>
              <a:ext cx="313055" cy="332105"/>
            </a:xfrm>
            <a:custGeom>
              <a:avLst/>
              <a:gdLst/>
              <a:ahLst/>
              <a:cxnLst/>
              <a:rect l="l" t="t" r="r" b="b"/>
              <a:pathLst>
                <a:path w="313054" h="332105">
                  <a:moveTo>
                    <a:pt x="0" y="0"/>
                  </a:moveTo>
                  <a:lnTo>
                    <a:pt x="78934" y="331509"/>
                  </a:lnTo>
                  <a:lnTo>
                    <a:pt x="146813" y="175224"/>
                  </a:lnTo>
                  <a:lnTo>
                    <a:pt x="312567" y="1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Implications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110" dirty="0"/>
              <a:t>Karp</a:t>
            </a:r>
            <a:r>
              <a:rPr spc="-15" dirty="0"/>
              <a:t> </a:t>
            </a:r>
            <a:r>
              <a:rPr spc="260" dirty="0"/>
              <a:t>+</a:t>
            </a:r>
            <a:r>
              <a:rPr spc="-15" dirty="0"/>
              <a:t> </a:t>
            </a:r>
            <a:r>
              <a:rPr spc="95" dirty="0"/>
              <a:t>Cook–Levin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77198" y="2389758"/>
            <a:ext cx="308610" cy="1019175"/>
            <a:chOff x="6477198" y="2389758"/>
            <a:chExt cx="308610" cy="1019175"/>
          </a:xfrm>
        </p:grpSpPr>
        <p:sp>
          <p:nvSpPr>
            <p:cNvPr id="4" name="object 4"/>
            <p:cNvSpPr/>
            <p:nvPr/>
          </p:nvSpPr>
          <p:spPr>
            <a:xfrm>
              <a:off x="6628537" y="2580250"/>
              <a:ext cx="6350" cy="638175"/>
            </a:xfrm>
            <a:custGeom>
              <a:avLst/>
              <a:gdLst/>
              <a:ahLst/>
              <a:cxnLst/>
              <a:rect l="l" t="t" r="r" b="b"/>
              <a:pathLst>
                <a:path w="6350" h="638175">
                  <a:moveTo>
                    <a:pt x="0" y="0"/>
                  </a:moveTo>
                  <a:lnTo>
                    <a:pt x="351" y="38098"/>
                  </a:lnTo>
                  <a:lnTo>
                    <a:pt x="5531" y="599937"/>
                  </a:lnTo>
                  <a:lnTo>
                    <a:pt x="5882" y="638036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7190" y="2389758"/>
              <a:ext cx="308610" cy="1019175"/>
            </a:xfrm>
            <a:custGeom>
              <a:avLst/>
              <a:gdLst/>
              <a:ahLst/>
              <a:cxnLst/>
              <a:rect l="l" t="t" r="r" b="b"/>
              <a:pathLst>
                <a:path w="308609" h="1019175">
                  <a:moveTo>
                    <a:pt x="304787" y="303390"/>
                  </a:moveTo>
                  <a:lnTo>
                    <a:pt x="149580" y="0"/>
                  </a:lnTo>
                  <a:lnTo>
                    <a:pt x="0" y="306197"/>
                  </a:lnTo>
                  <a:lnTo>
                    <a:pt x="151688" y="228600"/>
                  </a:lnTo>
                  <a:lnTo>
                    <a:pt x="304787" y="303390"/>
                  </a:lnTo>
                  <a:close/>
                </a:path>
                <a:path w="308609" h="1019175">
                  <a:moveTo>
                    <a:pt x="308559" y="712838"/>
                  </a:moveTo>
                  <a:lnTo>
                    <a:pt x="156870" y="790435"/>
                  </a:lnTo>
                  <a:lnTo>
                    <a:pt x="3771" y="715645"/>
                  </a:lnTo>
                  <a:lnTo>
                    <a:pt x="158978" y="1019022"/>
                  </a:lnTo>
                  <a:lnTo>
                    <a:pt x="308559" y="712838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16051" y="3408779"/>
            <a:ext cx="1045844" cy="550545"/>
          </a:xfrm>
          <a:prstGeom prst="rect">
            <a:avLst/>
          </a:prstGeom>
          <a:solidFill>
            <a:srgbClr val="BABABA"/>
          </a:solidFill>
        </p:spPr>
        <p:txBody>
          <a:bodyPr vert="horz" wrap="square" lIns="0" tIns="9652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760"/>
              </a:spcBef>
            </a:pPr>
            <a:r>
              <a:rPr sz="2000" spc="-254" dirty="0">
                <a:latin typeface="Lucida Sans Unicode"/>
                <a:cs typeface="Lucida Sans Unicode"/>
              </a:rPr>
              <a:t>3-</a:t>
            </a:r>
            <a:r>
              <a:rPr sz="2000" spc="-25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3631" y="5331840"/>
            <a:ext cx="210248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080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715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98473" y="3959197"/>
            <a:ext cx="1116965" cy="1372870"/>
            <a:chOff x="5298473" y="3959197"/>
            <a:chExt cx="1116965" cy="1372870"/>
          </a:xfrm>
        </p:grpSpPr>
        <p:sp>
          <p:nvSpPr>
            <p:cNvPr id="9" name="object 9"/>
            <p:cNvSpPr/>
            <p:nvPr/>
          </p:nvSpPr>
          <p:spPr>
            <a:xfrm>
              <a:off x="5418674" y="4106987"/>
              <a:ext cx="876300" cy="1077595"/>
            </a:xfrm>
            <a:custGeom>
              <a:avLst/>
              <a:gdLst/>
              <a:ahLst/>
              <a:cxnLst/>
              <a:rect l="l" t="t" r="r" b="b"/>
              <a:pathLst>
                <a:path w="876300" h="1077595">
                  <a:moveTo>
                    <a:pt x="876004" y="0"/>
                  </a:moveTo>
                  <a:lnTo>
                    <a:pt x="851963" y="29557"/>
                  </a:lnTo>
                  <a:lnTo>
                    <a:pt x="24051" y="1047492"/>
                  </a:lnTo>
                  <a:lnTo>
                    <a:pt x="0" y="107706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98465" y="3959199"/>
              <a:ext cx="1116965" cy="1372870"/>
            </a:xfrm>
            <a:custGeom>
              <a:avLst/>
              <a:gdLst/>
              <a:ahLst/>
              <a:cxnLst/>
              <a:rect l="l" t="t" r="r" b="b"/>
              <a:pathLst>
                <a:path w="1116964" h="1372870">
                  <a:moveTo>
                    <a:pt x="310553" y="1232344"/>
                  </a:moveTo>
                  <a:lnTo>
                    <a:pt x="144246" y="1195298"/>
                  </a:lnTo>
                  <a:lnTo>
                    <a:pt x="74091" y="1040015"/>
                  </a:lnTo>
                  <a:lnTo>
                    <a:pt x="0" y="1372641"/>
                  </a:lnTo>
                  <a:lnTo>
                    <a:pt x="310553" y="1232344"/>
                  </a:lnTo>
                  <a:close/>
                </a:path>
                <a:path w="1116964" h="1372870">
                  <a:moveTo>
                    <a:pt x="1116406" y="0"/>
                  </a:moveTo>
                  <a:lnTo>
                    <a:pt x="805853" y="140309"/>
                  </a:lnTo>
                  <a:lnTo>
                    <a:pt x="972172" y="177355"/>
                  </a:lnTo>
                  <a:lnTo>
                    <a:pt x="1042314" y="332625"/>
                  </a:lnTo>
                  <a:lnTo>
                    <a:pt x="1116406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00675" y="5331840"/>
            <a:ext cx="225552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080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15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73730" y="3886178"/>
            <a:ext cx="3342640" cy="1466850"/>
            <a:chOff x="2773730" y="3886178"/>
            <a:chExt cx="3342640" cy="1466850"/>
          </a:xfrm>
        </p:grpSpPr>
        <p:sp>
          <p:nvSpPr>
            <p:cNvPr id="13" name="object 13"/>
            <p:cNvSpPr/>
            <p:nvPr/>
          </p:nvSpPr>
          <p:spPr>
            <a:xfrm>
              <a:off x="2948968" y="3981540"/>
              <a:ext cx="2992120" cy="1275715"/>
            </a:xfrm>
            <a:custGeom>
              <a:avLst/>
              <a:gdLst/>
              <a:ahLst/>
              <a:cxnLst/>
              <a:rect l="l" t="t" r="r" b="b"/>
              <a:pathLst>
                <a:path w="2992120" h="1275714">
                  <a:moveTo>
                    <a:pt x="2991845" y="0"/>
                  </a:moveTo>
                  <a:lnTo>
                    <a:pt x="2956798" y="14942"/>
                  </a:lnTo>
                  <a:lnTo>
                    <a:pt x="35103" y="1260620"/>
                  </a:lnTo>
                  <a:lnTo>
                    <a:pt x="0" y="1275587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73731" y="3886186"/>
              <a:ext cx="3342640" cy="1466850"/>
            </a:xfrm>
            <a:custGeom>
              <a:avLst/>
              <a:gdLst/>
              <a:ahLst/>
              <a:cxnLst/>
              <a:rect l="l" t="t" r="r" b="b"/>
              <a:pathLst>
                <a:path w="3342640" h="1466850">
                  <a:moveTo>
                    <a:pt x="340144" y="1466303"/>
                  </a:moveTo>
                  <a:lnTo>
                    <a:pt x="210273" y="1356004"/>
                  </a:lnTo>
                  <a:lnTo>
                    <a:pt x="220599" y="1185926"/>
                  </a:lnTo>
                  <a:lnTo>
                    <a:pt x="0" y="1445653"/>
                  </a:lnTo>
                  <a:lnTo>
                    <a:pt x="340144" y="1466303"/>
                  </a:lnTo>
                  <a:close/>
                </a:path>
                <a:path w="3342640" h="1466850">
                  <a:moveTo>
                    <a:pt x="3342309" y="20650"/>
                  </a:moveTo>
                  <a:lnTo>
                    <a:pt x="3002165" y="0"/>
                  </a:lnTo>
                  <a:lnTo>
                    <a:pt x="3132036" y="110299"/>
                  </a:lnTo>
                  <a:lnTo>
                    <a:pt x="3121710" y="280377"/>
                  </a:lnTo>
                  <a:lnTo>
                    <a:pt x="3342309" y="2065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56352" y="6899867"/>
            <a:ext cx="1955164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779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770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77905" y="5882259"/>
            <a:ext cx="306705" cy="1017905"/>
            <a:chOff x="1977905" y="5882259"/>
            <a:chExt cx="306705" cy="1017905"/>
          </a:xfrm>
        </p:grpSpPr>
        <p:sp>
          <p:nvSpPr>
            <p:cNvPr id="17" name="object 17"/>
            <p:cNvSpPr/>
            <p:nvPr/>
          </p:nvSpPr>
          <p:spPr>
            <a:xfrm>
              <a:off x="2129897" y="6072757"/>
              <a:ext cx="2540" cy="636905"/>
            </a:xfrm>
            <a:custGeom>
              <a:avLst/>
              <a:gdLst/>
              <a:ahLst/>
              <a:cxnLst/>
              <a:rect l="l" t="t" r="r" b="b"/>
              <a:pathLst>
                <a:path w="2539" h="636904">
                  <a:moveTo>
                    <a:pt x="0" y="0"/>
                  </a:moveTo>
                  <a:lnTo>
                    <a:pt x="135" y="38099"/>
                  </a:lnTo>
                  <a:lnTo>
                    <a:pt x="2133" y="598511"/>
                  </a:lnTo>
                  <a:lnTo>
                    <a:pt x="2268" y="636611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77898" y="5882258"/>
              <a:ext cx="306705" cy="1017905"/>
            </a:xfrm>
            <a:custGeom>
              <a:avLst/>
              <a:gdLst/>
              <a:ahLst/>
              <a:cxnLst/>
              <a:rect l="l" t="t" r="r" b="b"/>
              <a:pathLst>
                <a:path w="306705" h="1017904">
                  <a:moveTo>
                    <a:pt x="304800" y="304266"/>
                  </a:moveTo>
                  <a:lnTo>
                    <a:pt x="151320" y="0"/>
                  </a:lnTo>
                  <a:lnTo>
                    <a:pt x="0" y="305346"/>
                  </a:lnTo>
                  <a:lnTo>
                    <a:pt x="152133" y="228600"/>
                  </a:lnTo>
                  <a:lnTo>
                    <a:pt x="304800" y="304266"/>
                  </a:lnTo>
                  <a:close/>
                </a:path>
                <a:path w="306705" h="1017904">
                  <a:moveTo>
                    <a:pt x="306260" y="712279"/>
                  </a:moveTo>
                  <a:lnTo>
                    <a:pt x="154127" y="789012"/>
                  </a:lnTo>
                  <a:lnTo>
                    <a:pt x="1460" y="713359"/>
                  </a:lnTo>
                  <a:lnTo>
                    <a:pt x="154940" y="1017612"/>
                  </a:lnTo>
                  <a:lnTo>
                    <a:pt x="306260" y="712279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20220000">
            <a:off x="3004419" y="4225208"/>
            <a:ext cx="389147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165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 rot="20220000">
            <a:off x="3298408" y="4159710"/>
            <a:ext cx="290039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 rot="20220000">
            <a:off x="3547617" y="3959579"/>
            <a:ext cx="54610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 rot="20220000">
            <a:off x="3999241" y="3691127"/>
            <a:ext cx="1080093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 rot="20220000">
            <a:off x="4953766" y="3412842"/>
            <a:ext cx="298979" cy="23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4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 rot="20220000">
            <a:off x="5140978" y="3377522"/>
            <a:ext cx="272554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5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 rot="20220000">
            <a:off x="3345054" y="4055837"/>
            <a:ext cx="193980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 rot="20220000">
            <a:off x="3812927" y="4293867"/>
            <a:ext cx="120721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one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another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79277" y="53487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906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780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05934" y="3959197"/>
            <a:ext cx="844550" cy="1390015"/>
            <a:chOff x="6805934" y="3959197"/>
            <a:chExt cx="844550" cy="1390015"/>
          </a:xfrm>
        </p:grpSpPr>
        <p:sp>
          <p:nvSpPr>
            <p:cNvPr id="29" name="object 29"/>
            <p:cNvSpPr/>
            <p:nvPr/>
          </p:nvSpPr>
          <p:spPr>
            <a:xfrm>
              <a:off x="6904854" y="4122000"/>
              <a:ext cx="647065" cy="1064260"/>
            </a:xfrm>
            <a:custGeom>
              <a:avLst/>
              <a:gdLst/>
              <a:ahLst/>
              <a:cxnLst/>
              <a:rect l="l" t="t" r="r" b="b"/>
              <a:pathLst>
                <a:path w="647065" h="1064260">
                  <a:moveTo>
                    <a:pt x="0" y="0"/>
                  </a:moveTo>
                  <a:lnTo>
                    <a:pt x="19784" y="32560"/>
                  </a:lnTo>
                  <a:lnTo>
                    <a:pt x="626670" y="1031364"/>
                  </a:lnTo>
                  <a:lnTo>
                    <a:pt x="646483" y="106397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05930" y="3959199"/>
              <a:ext cx="844550" cy="1390015"/>
            </a:xfrm>
            <a:custGeom>
              <a:avLst/>
              <a:gdLst/>
              <a:ahLst/>
              <a:cxnLst/>
              <a:rect l="l" t="t" r="r" b="b"/>
              <a:pathLst>
                <a:path w="844550" h="1390014">
                  <a:moveTo>
                    <a:pt x="288518" y="181356"/>
                  </a:moveTo>
                  <a:lnTo>
                    <a:pt x="0" y="0"/>
                  </a:lnTo>
                  <a:lnTo>
                    <a:pt x="28028" y="339623"/>
                  </a:lnTo>
                  <a:lnTo>
                    <a:pt x="118706" y="195364"/>
                  </a:lnTo>
                  <a:lnTo>
                    <a:pt x="288518" y="181356"/>
                  </a:lnTo>
                  <a:close/>
                </a:path>
                <a:path w="844550" h="1390014">
                  <a:moveTo>
                    <a:pt x="844321" y="1389583"/>
                  </a:moveTo>
                  <a:lnTo>
                    <a:pt x="816292" y="1049959"/>
                  </a:lnTo>
                  <a:lnTo>
                    <a:pt x="725614" y="1194219"/>
                  </a:lnTo>
                  <a:lnTo>
                    <a:pt x="555802" y="1208227"/>
                  </a:lnTo>
                  <a:lnTo>
                    <a:pt x="844321" y="1389583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247866" y="69247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18592" y="5882259"/>
            <a:ext cx="306705" cy="1042669"/>
            <a:chOff x="4918592" y="5882259"/>
            <a:chExt cx="306705" cy="1042669"/>
          </a:xfrm>
        </p:grpSpPr>
        <p:sp>
          <p:nvSpPr>
            <p:cNvPr id="33" name="object 33"/>
            <p:cNvSpPr/>
            <p:nvPr/>
          </p:nvSpPr>
          <p:spPr>
            <a:xfrm>
              <a:off x="5070579" y="6072757"/>
              <a:ext cx="2540" cy="661670"/>
            </a:xfrm>
            <a:custGeom>
              <a:avLst/>
              <a:gdLst/>
              <a:ahLst/>
              <a:cxnLst/>
              <a:rect l="l" t="t" r="r" b="b"/>
              <a:pathLst>
                <a:path w="2539" h="661670">
                  <a:moveTo>
                    <a:pt x="2381" y="0"/>
                  </a:moveTo>
                  <a:lnTo>
                    <a:pt x="2244" y="38099"/>
                  </a:lnTo>
                  <a:lnTo>
                    <a:pt x="137" y="623347"/>
                  </a:lnTo>
                  <a:lnTo>
                    <a:pt x="0" y="661446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18583" y="5882258"/>
              <a:ext cx="306705" cy="1042669"/>
            </a:xfrm>
            <a:custGeom>
              <a:avLst/>
              <a:gdLst/>
              <a:ahLst/>
              <a:cxnLst/>
              <a:rect l="l" t="t" r="r" b="b"/>
              <a:pathLst>
                <a:path w="306704" h="1042670">
                  <a:moveTo>
                    <a:pt x="304800" y="738200"/>
                  </a:moveTo>
                  <a:lnTo>
                    <a:pt x="152133" y="813854"/>
                  </a:lnTo>
                  <a:lnTo>
                    <a:pt x="0" y="737108"/>
                  </a:lnTo>
                  <a:lnTo>
                    <a:pt x="151307" y="1042454"/>
                  </a:lnTo>
                  <a:lnTo>
                    <a:pt x="304800" y="738200"/>
                  </a:lnTo>
                  <a:close/>
                </a:path>
                <a:path w="306704" h="1042670">
                  <a:moveTo>
                    <a:pt x="306362" y="305358"/>
                  </a:moveTo>
                  <a:lnTo>
                    <a:pt x="155054" y="0"/>
                  </a:lnTo>
                  <a:lnTo>
                    <a:pt x="1562" y="304253"/>
                  </a:lnTo>
                  <a:lnTo>
                    <a:pt x="154241" y="228600"/>
                  </a:lnTo>
                  <a:lnTo>
                    <a:pt x="306362" y="305358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969436" y="5357806"/>
            <a:ext cx="18161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017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710"/>
              </a:spcBef>
            </a:pPr>
            <a:r>
              <a:rPr sz="2000" cap="small" spc="-55" dirty="0"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61375" y="3913173"/>
            <a:ext cx="3117850" cy="1456055"/>
            <a:chOff x="7161375" y="3913173"/>
            <a:chExt cx="3117850" cy="1456055"/>
          </a:xfrm>
        </p:grpSpPr>
        <p:sp>
          <p:nvSpPr>
            <p:cNvPr id="37" name="object 37"/>
            <p:cNvSpPr/>
            <p:nvPr/>
          </p:nvSpPr>
          <p:spPr>
            <a:xfrm>
              <a:off x="7334457" y="4003891"/>
              <a:ext cx="2771775" cy="1274445"/>
            </a:xfrm>
            <a:custGeom>
              <a:avLst/>
              <a:gdLst/>
              <a:ahLst/>
              <a:cxnLst/>
              <a:rect l="l" t="t" r="r" b="b"/>
              <a:pathLst>
                <a:path w="2771775" h="1274445">
                  <a:moveTo>
                    <a:pt x="0" y="0"/>
                  </a:moveTo>
                  <a:lnTo>
                    <a:pt x="34616" y="15915"/>
                  </a:lnTo>
                  <a:lnTo>
                    <a:pt x="2736748" y="1258387"/>
                  </a:lnTo>
                  <a:lnTo>
                    <a:pt x="2771419" y="1274334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61365" y="3913174"/>
              <a:ext cx="3117850" cy="1456055"/>
            </a:xfrm>
            <a:custGeom>
              <a:avLst/>
              <a:gdLst/>
              <a:ahLst/>
              <a:cxnLst/>
              <a:rect l="l" t="t" r="r" b="b"/>
              <a:pathLst>
                <a:path w="3117850" h="1456054">
                  <a:moveTo>
                    <a:pt x="340601" y="0"/>
                  </a:moveTo>
                  <a:lnTo>
                    <a:pt x="0" y="11137"/>
                  </a:lnTo>
                  <a:lnTo>
                    <a:pt x="213271" y="276936"/>
                  </a:lnTo>
                  <a:lnTo>
                    <a:pt x="207708" y="106641"/>
                  </a:lnTo>
                  <a:lnTo>
                    <a:pt x="340601" y="0"/>
                  </a:lnTo>
                  <a:close/>
                </a:path>
                <a:path w="3117850" h="1456054">
                  <a:moveTo>
                    <a:pt x="3117583" y="1444637"/>
                  </a:moveTo>
                  <a:lnTo>
                    <a:pt x="2904325" y="1178839"/>
                  </a:lnTo>
                  <a:lnTo>
                    <a:pt x="2909887" y="1349146"/>
                  </a:lnTo>
                  <a:lnTo>
                    <a:pt x="2776994" y="1455775"/>
                  </a:lnTo>
                  <a:lnTo>
                    <a:pt x="3117583" y="1444637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133336" y="6915671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725086" y="5908224"/>
            <a:ext cx="304800" cy="1007744"/>
            <a:chOff x="10725086" y="5908224"/>
            <a:chExt cx="304800" cy="1007744"/>
          </a:xfrm>
        </p:grpSpPr>
        <p:sp>
          <p:nvSpPr>
            <p:cNvPr id="41" name="object 41"/>
            <p:cNvSpPr/>
            <p:nvPr/>
          </p:nvSpPr>
          <p:spPr>
            <a:xfrm>
              <a:off x="10877486" y="6098724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0"/>
                  </a:moveTo>
                  <a:lnTo>
                    <a:pt x="0" y="38100"/>
                  </a:lnTo>
                  <a:lnTo>
                    <a:pt x="0" y="588348"/>
                  </a:lnTo>
                  <a:lnTo>
                    <a:pt x="0" y="626448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725086" y="5908230"/>
              <a:ext cx="304800" cy="1007744"/>
            </a:xfrm>
            <a:custGeom>
              <a:avLst/>
              <a:gdLst/>
              <a:ahLst/>
              <a:cxnLst/>
              <a:rect l="l" t="t" r="r" b="b"/>
              <a:pathLst>
                <a:path w="304800" h="1007745">
                  <a:moveTo>
                    <a:pt x="304800" y="702652"/>
                  </a:moveTo>
                  <a:lnTo>
                    <a:pt x="152400" y="778852"/>
                  </a:lnTo>
                  <a:lnTo>
                    <a:pt x="0" y="702652"/>
                  </a:lnTo>
                  <a:lnTo>
                    <a:pt x="152400" y="1007452"/>
                  </a:lnTo>
                  <a:lnTo>
                    <a:pt x="304800" y="702652"/>
                  </a:lnTo>
                  <a:close/>
                </a:path>
                <a:path w="304800" h="1007745">
                  <a:moveTo>
                    <a:pt x="304800" y="304800"/>
                  </a:moveTo>
                  <a:lnTo>
                    <a:pt x="152400" y="0"/>
                  </a:lnTo>
                  <a:lnTo>
                    <a:pt x="0" y="304800"/>
                  </a:lnTo>
                  <a:lnTo>
                    <a:pt x="152400" y="228600"/>
                  </a:lnTo>
                  <a:lnTo>
                    <a:pt x="304800" y="30480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43553" y="8511921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842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7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74780" y="7450286"/>
            <a:ext cx="307975" cy="1061720"/>
            <a:chOff x="1974780" y="7450286"/>
            <a:chExt cx="307975" cy="1061720"/>
          </a:xfrm>
        </p:grpSpPr>
        <p:sp>
          <p:nvSpPr>
            <p:cNvPr id="45" name="object 45"/>
            <p:cNvSpPr/>
            <p:nvPr/>
          </p:nvSpPr>
          <p:spPr>
            <a:xfrm>
              <a:off x="2126440" y="7640782"/>
              <a:ext cx="4445" cy="680720"/>
            </a:xfrm>
            <a:custGeom>
              <a:avLst/>
              <a:gdLst/>
              <a:ahLst/>
              <a:cxnLst/>
              <a:rect l="l" t="t" r="r" b="b"/>
              <a:pathLst>
                <a:path w="4444" h="680720">
                  <a:moveTo>
                    <a:pt x="4385" y="0"/>
                  </a:moveTo>
                  <a:lnTo>
                    <a:pt x="4139" y="38099"/>
                  </a:lnTo>
                  <a:lnTo>
                    <a:pt x="245" y="642544"/>
                  </a:lnTo>
                  <a:lnTo>
                    <a:pt x="0" y="68064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4773" y="7450290"/>
              <a:ext cx="307975" cy="1061720"/>
            </a:xfrm>
            <a:custGeom>
              <a:avLst/>
              <a:gdLst/>
              <a:ahLst/>
              <a:cxnLst/>
              <a:rect l="l" t="t" r="r" b="b"/>
              <a:pathLst>
                <a:path w="307975" h="1061720">
                  <a:moveTo>
                    <a:pt x="304800" y="757821"/>
                  </a:moveTo>
                  <a:lnTo>
                    <a:pt x="151904" y="833043"/>
                  </a:lnTo>
                  <a:lnTo>
                    <a:pt x="0" y="755865"/>
                  </a:lnTo>
                  <a:lnTo>
                    <a:pt x="150431" y="1061643"/>
                  </a:lnTo>
                  <a:lnTo>
                    <a:pt x="304800" y="757821"/>
                  </a:lnTo>
                  <a:close/>
                </a:path>
                <a:path w="307975" h="1061720">
                  <a:moveTo>
                    <a:pt x="307708" y="305777"/>
                  </a:moveTo>
                  <a:lnTo>
                    <a:pt x="157276" y="0"/>
                  </a:lnTo>
                  <a:lnTo>
                    <a:pt x="2908" y="303809"/>
                  </a:lnTo>
                  <a:lnTo>
                    <a:pt x="155803" y="228600"/>
                  </a:lnTo>
                  <a:lnTo>
                    <a:pt x="307708" y="305777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633643" y="1839341"/>
            <a:ext cx="1981200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080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15"/>
              </a:spcBef>
            </a:pPr>
            <a:r>
              <a:rPr sz="2000" cap="small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Sat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1577" y="1516943"/>
            <a:ext cx="1117600" cy="17145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6007469" y="8123766"/>
            <a:ext cx="6451600" cy="10960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1610" rIns="0" bIns="0" rtlCol="0">
            <a:spAutoFit/>
          </a:bodyPr>
          <a:lstStyle/>
          <a:p>
            <a:pPr marL="253365" marR="247015" indent="12700">
              <a:lnSpc>
                <a:spcPct val="116700"/>
              </a:lnSpc>
              <a:spcBef>
                <a:spcPts val="1430"/>
              </a:spcBef>
            </a:pP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problems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NP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complete;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manifestations of the same really hard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problem.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6299" y="1520330"/>
            <a:ext cx="1096244" cy="171997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77016" y="1511300"/>
            <a:ext cx="1070837" cy="1720668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2900" y="584200"/>
            <a:ext cx="97853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05" dirty="0">
                <a:solidFill>
                  <a:srgbClr val="FFFFFF"/>
                </a:solidFill>
                <a:latin typeface="Trebuchet MS"/>
                <a:cs typeface="Trebuchet MS"/>
              </a:rPr>
              <a:t>I’D</a:t>
            </a:r>
            <a:r>
              <a:rPr sz="60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475" dirty="0">
                <a:solidFill>
                  <a:srgbClr val="FFFFFF"/>
                </a:solidFill>
                <a:latin typeface="Trebuchet MS"/>
                <a:cs typeface="Trebuchet MS"/>
              </a:rPr>
              <a:t>TELL</a:t>
            </a:r>
            <a:r>
              <a:rPr sz="6000" b="1" spc="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75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60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715" dirty="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700" y="1384300"/>
            <a:ext cx="12721590" cy="7355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16000" marR="1006475" indent="1155700">
              <a:lnSpc>
                <a:spcPts val="6300"/>
              </a:lnSpc>
              <a:spcBef>
                <a:spcPts val="1060"/>
              </a:spcBef>
            </a:pPr>
            <a:r>
              <a:rPr sz="6000" b="1" spc="450" dirty="0">
                <a:solidFill>
                  <a:srgbClr val="FFFFFF"/>
                </a:solidFill>
                <a:latin typeface="Trebuchet MS"/>
                <a:cs typeface="Trebuchet MS"/>
              </a:rPr>
              <a:t>NP-</a:t>
            </a:r>
            <a:r>
              <a:rPr sz="6000" b="1" spc="520" dirty="0">
                <a:solidFill>
                  <a:srgbClr val="FFFFFF"/>
                </a:solidFill>
                <a:latin typeface="Trebuchet MS"/>
                <a:cs typeface="Trebuchet MS"/>
              </a:rPr>
              <a:t>COMPLETE</a:t>
            </a:r>
            <a:r>
              <a:rPr sz="60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355" dirty="0">
                <a:solidFill>
                  <a:srgbClr val="FFFFFF"/>
                </a:solidFill>
                <a:latin typeface="Trebuchet MS"/>
                <a:cs typeface="Trebuchet MS"/>
              </a:rPr>
              <a:t>JOKE, </a:t>
            </a:r>
            <a:r>
              <a:rPr sz="6000" b="1" spc="56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6000" b="1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650" dirty="0">
                <a:solidFill>
                  <a:srgbClr val="FFFFFF"/>
                </a:solidFill>
                <a:latin typeface="Trebuchet MS"/>
                <a:cs typeface="Trebuchet MS"/>
              </a:rPr>
              <a:t>ONCE</a:t>
            </a:r>
            <a:r>
              <a:rPr sz="6000" b="1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459" dirty="0">
                <a:solidFill>
                  <a:srgbClr val="FFFFFF"/>
                </a:solidFill>
                <a:latin typeface="Trebuchet MS"/>
                <a:cs typeface="Trebuchet MS"/>
              </a:rPr>
              <a:t>YOU’VE</a:t>
            </a:r>
            <a:r>
              <a:rPr sz="6000" b="1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725" dirty="0">
                <a:solidFill>
                  <a:srgbClr val="FFFFFF"/>
                </a:solidFill>
                <a:latin typeface="Trebuchet MS"/>
                <a:cs typeface="Trebuchet MS"/>
              </a:rPr>
              <a:t>HEARD</a:t>
            </a:r>
            <a:endParaRPr sz="6000">
              <a:latin typeface="Trebuchet MS"/>
              <a:cs typeface="Trebuchet MS"/>
            </a:endParaRPr>
          </a:p>
          <a:p>
            <a:pPr marL="5359400">
              <a:lnSpc>
                <a:spcPts val="6240"/>
              </a:lnSpc>
            </a:pPr>
            <a:r>
              <a:rPr sz="6000" b="1" spc="425" dirty="0">
                <a:solidFill>
                  <a:srgbClr val="FFFFFF"/>
                </a:solidFill>
                <a:latin typeface="Trebuchet MS"/>
                <a:cs typeface="Trebuchet MS"/>
              </a:rPr>
              <a:t>ONE,</a:t>
            </a:r>
            <a:endParaRPr sz="6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6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6000">
              <a:latin typeface="Trebuchet MS"/>
              <a:cs typeface="Trebuchet MS"/>
            </a:endParaRPr>
          </a:p>
          <a:p>
            <a:pPr marL="5080000" marR="5080" indent="-5067300">
              <a:lnSpc>
                <a:spcPct val="111400"/>
              </a:lnSpc>
              <a:spcBef>
                <a:spcPts val="5"/>
              </a:spcBef>
            </a:pPr>
            <a:r>
              <a:rPr sz="8600" b="1" spc="660" dirty="0">
                <a:solidFill>
                  <a:srgbClr val="FFFFFF"/>
                </a:solidFill>
                <a:latin typeface="Trebuchet MS"/>
                <a:cs typeface="Trebuchet MS"/>
              </a:rPr>
              <a:t>YOU’VE</a:t>
            </a:r>
            <a:r>
              <a:rPr sz="8600" b="1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600" b="1" spc="1075" dirty="0">
                <a:solidFill>
                  <a:srgbClr val="FFFFFF"/>
                </a:solidFill>
                <a:latin typeface="Trebuchet MS"/>
                <a:cs typeface="Trebuchet MS"/>
              </a:rPr>
              <a:t>HEARD</a:t>
            </a:r>
            <a:r>
              <a:rPr sz="8600" b="1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600" b="1" spc="1100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8600" b="1" spc="475" dirty="0">
                <a:solidFill>
                  <a:srgbClr val="FFFFFF"/>
                </a:solidFill>
                <a:latin typeface="Trebuchet MS"/>
                <a:cs typeface="Trebuchet MS"/>
              </a:rPr>
              <a:t>ALL.</a:t>
            </a:r>
            <a:endParaRPr sz="8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84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Some</a:t>
            </a:r>
            <a:r>
              <a:rPr spc="-30" dirty="0"/>
              <a:t> </a:t>
            </a:r>
            <a:r>
              <a:rPr dirty="0"/>
              <a:t>NP-</a:t>
            </a:r>
            <a:r>
              <a:rPr spc="-10" dirty="0"/>
              <a:t>complete</a:t>
            </a:r>
            <a:r>
              <a:rPr spc="-30" dirty="0"/>
              <a:t> </a:t>
            </a:r>
            <a:r>
              <a:rPr spc="-1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600" y="1333500"/>
            <a:ext cx="10995025" cy="618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Basic</a:t>
            </a:r>
            <a:r>
              <a:rPr sz="24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genres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complete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problems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and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paradigmatic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examples.</a:t>
            </a:r>
            <a:endParaRPr sz="2400">
              <a:latin typeface="Lucida Sans Unicode"/>
              <a:cs typeface="Lucida Sans Unicode"/>
            </a:endParaRPr>
          </a:p>
          <a:p>
            <a:pPr marL="203200">
              <a:lnSpc>
                <a:spcPts val="3945"/>
              </a:lnSpc>
              <a:tabLst>
                <a:tab pos="503555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Packing/covering </a:t>
            </a:r>
            <a:r>
              <a:rPr sz="2400" spc="-10" dirty="0">
                <a:latin typeface="Lucida Sans Unicode"/>
                <a:cs typeface="Lucida Sans Unicode"/>
              </a:rPr>
              <a:t>problems: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70" dirty="0">
                <a:latin typeface="Lucida Sans Unicode"/>
                <a:cs typeface="Lucida Sans Unicode"/>
              </a:rPr>
              <a:t>S</a:t>
            </a:r>
            <a:r>
              <a:rPr sz="1900" spc="-70" dirty="0">
                <a:latin typeface="Lucida Sans Unicode"/>
                <a:cs typeface="Lucida Sans Unicode"/>
              </a:rPr>
              <a:t>ET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C</a:t>
            </a:r>
            <a:r>
              <a:rPr sz="1900" spc="-25" dirty="0">
                <a:latin typeface="Lucida Sans Unicode"/>
                <a:cs typeface="Lucida Sans Unicode"/>
              </a:rPr>
              <a:t>OVER</a:t>
            </a:r>
            <a:r>
              <a:rPr sz="2400" spc="-25" dirty="0">
                <a:latin typeface="Lucida Sans Unicode"/>
                <a:cs typeface="Lucida Sans Unicode"/>
              </a:rPr>
              <a:t>,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35" dirty="0">
                <a:latin typeface="Lucida Sans Unicode"/>
                <a:cs typeface="Lucida Sans Unicode"/>
              </a:rPr>
              <a:t>C</a:t>
            </a:r>
            <a:r>
              <a:rPr sz="1900" spc="-35" dirty="0">
                <a:latin typeface="Lucida Sans Unicode"/>
                <a:cs typeface="Lucida Sans Unicode"/>
              </a:rPr>
              <a:t>OVER</a:t>
            </a:r>
            <a:r>
              <a:rPr sz="2400" spc="-35" dirty="0">
                <a:latin typeface="Lucida Sans Unicode"/>
                <a:cs typeface="Lucida Sans Unicode"/>
              </a:rPr>
              <a:t>,I</a:t>
            </a:r>
            <a:r>
              <a:rPr sz="1900" spc="-35" dirty="0">
                <a:latin typeface="Lucida Sans Unicode"/>
                <a:cs typeface="Lucida Sans Unicode"/>
              </a:rPr>
              <a:t>NDEPENDENT</a:t>
            </a:r>
            <a:r>
              <a:rPr sz="2400" spc="-35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ET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03200">
              <a:lnSpc>
                <a:spcPts val="3800"/>
              </a:lnSpc>
              <a:tabLst>
                <a:tab pos="579882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Constraint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satisfaction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problems: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40" dirty="0">
                <a:latin typeface="Lucida Sans Unicode"/>
                <a:cs typeface="Lucida Sans Unicode"/>
              </a:rPr>
              <a:t>C</a:t>
            </a:r>
            <a:r>
              <a:rPr sz="1900" spc="-40" dirty="0">
                <a:latin typeface="Lucida Sans Unicode"/>
                <a:cs typeface="Lucida Sans Unicode"/>
              </a:rPr>
              <a:t>IRCUIT</a:t>
            </a:r>
            <a:r>
              <a:rPr sz="2400" spc="-40" dirty="0">
                <a:latin typeface="Lucida Sans Unicode"/>
                <a:cs typeface="Lucida Sans Unicode"/>
              </a:rPr>
              <a:t>-S</a:t>
            </a:r>
            <a:r>
              <a:rPr sz="1900" spc="-40" dirty="0">
                <a:latin typeface="Lucida Sans Unicode"/>
                <a:cs typeface="Lucida Sans Unicode"/>
              </a:rPr>
              <a:t>AT</a:t>
            </a:r>
            <a:r>
              <a:rPr sz="2400" spc="-4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305" dirty="0">
                <a:latin typeface="Lucida Sans Unicode"/>
                <a:cs typeface="Lucida Sans Unicode"/>
              </a:rPr>
              <a:t>3-</a:t>
            </a:r>
            <a:r>
              <a:rPr sz="1900" spc="-20" dirty="0">
                <a:latin typeface="Lucida Sans Unicode"/>
                <a:cs typeface="Lucida Sans Unicode"/>
              </a:rPr>
              <a:t>SAT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03200">
              <a:lnSpc>
                <a:spcPts val="3800"/>
              </a:lnSpc>
              <a:tabLst>
                <a:tab pos="416306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Sequencing </a:t>
            </a:r>
            <a:r>
              <a:rPr sz="2400" spc="-10" dirty="0">
                <a:latin typeface="Lucida Sans Unicode"/>
                <a:cs typeface="Lucida Sans Unicode"/>
              </a:rPr>
              <a:t>problems: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30" dirty="0">
                <a:latin typeface="Lucida Sans Unicode"/>
                <a:cs typeface="Lucida Sans Unicode"/>
              </a:rPr>
              <a:t>H</a:t>
            </a:r>
            <a:r>
              <a:rPr sz="1900" spc="-30" dirty="0">
                <a:latin typeface="Lucida Sans Unicode"/>
                <a:cs typeface="Lucida Sans Unicode"/>
              </a:rPr>
              <a:t>AMILTON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C</a:t>
            </a:r>
            <a:r>
              <a:rPr sz="1900" spc="-25" dirty="0">
                <a:latin typeface="Lucida Sans Unicode"/>
                <a:cs typeface="Lucida Sans Unicode"/>
              </a:rPr>
              <a:t>YCLE</a:t>
            </a:r>
            <a:r>
              <a:rPr sz="2400" spc="-25" dirty="0">
                <a:latin typeface="Lucida Sans Unicode"/>
                <a:cs typeface="Lucida Sans Unicode"/>
              </a:rPr>
              <a:t>,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TSP.</a:t>
            </a:r>
            <a:endParaRPr sz="2400">
              <a:latin typeface="Lucida Sans Unicode"/>
              <a:cs typeface="Lucida Sans Unicode"/>
            </a:endParaRPr>
          </a:p>
          <a:p>
            <a:pPr marL="2032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Partitioning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problems: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3</a:t>
            </a:r>
            <a:r>
              <a:rPr sz="1900" spc="-90" dirty="0">
                <a:latin typeface="Lucida Sans Unicode"/>
                <a:cs typeface="Lucida Sans Unicode"/>
              </a:rPr>
              <a:t>D</a:t>
            </a:r>
            <a:r>
              <a:rPr sz="2400" spc="-90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M</a:t>
            </a:r>
            <a:r>
              <a:rPr sz="1900" spc="-20" dirty="0">
                <a:latin typeface="Lucida Sans Unicode"/>
                <a:cs typeface="Lucida Sans Unicode"/>
              </a:rPr>
              <a:t>ATCHING</a:t>
            </a:r>
            <a:r>
              <a:rPr sz="2400" spc="-65" dirty="0">
                <a:latin typeface="Lucida Sans Unicode"/>
                <a:cs typeface="Lucida Sans Unicode"/>
              </a:rPr>
              <a:t>, </a:t>
            </a:r>
            <a:r>
              <a:rPr sz="2400" spc="-210" dirty="0">
                <a:latin typeface="Lucida Sans Unicode"/>
                <a:cs typeface="Lucida Sans Unicode"/>
              </a:rPr>
              <a:t>3-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OLOR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03200">
              <a:lnSpc>
                <a:spcPts val="4210"/>
              </a:lnSpc>
              <a:tabLst>
                <a:tab pos="3960495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Numerical </a:t>
            </a:r>
            <a:r>
              <a:rPr sz="2400" spc="-10" dirty="0">
                <a:latin typeface="Lucida Sans Unicode"/>
                <a:cs typeface="Lucida Sans Unicode"/>
              </a:rPr>
              <a:t>problems: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UBSET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30" dirty="0">
                <a:latin typeface="Lucida Sans Unicode"/>
                <a:cs typeface="Lucida Sans Unicode"/>
              </a:rPr>
              <a:t>S</a:t>
            </a:r>
            <a:r>
              <a:rPr sz="1900" spc="-30" dirty="0">
                <a:latin typeface="Lucida Sans Unicode"/>
                <a:cs typeface="Lucida Sans Unicode"/>
              </a:rPr>
              <a:t>UM</a:t>
            </a:r>
            <a:r>
              <a:rPr sz="2400" spc="-30" dirty="0">
                <a:latin typeface="Lucida Sans Unicode"/>
                <a:cs typeface="Lucida Sans Unicode"/>
              </a:rPr>
              <a:t>,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K</a:t>
            </a:r>
            <a:r>
              <a:rPr sz="1900" spc="-10" dirty="0">
                <a:latin typeface="Lucida Sans Unicode"/>
                <a:cs typeface="Lucida Sans Unicode"/>
              </a:rPr>
              <a:t>NAPSACK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76200" marR="143510">
              <a:lnSpc>
                <a:spcPts val="7600"/>
              </a:lnSpc>
              <a:spcBef>
                <a:spcPts val="750"/>
              </a:spcBef>
              <a:tabLst>
                <a:tab pos="1513840" algn="l"/>
                <a:tab pos="276288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Practice.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1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known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1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complete. </a:t>
            </a: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intermediate?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</a:t>
            </a:r>
            <a:r>
              <a:rPr sz="1900" dirty="0">
                <a:latin typeface="Lucida Sans Unicode"/>
                <a:cs typeface="Lucida Sans Unicode"/>
              </a:rPr>
              <a:t>ACTOR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D</a:t>
            </a:r>
            <a:r>
              <a:rPr sz="1900" spc="-35" dirty="0">
                <a:latin typeface="Lucida Sans Unicode"/>
                <a:cs typeface="Lucida Sans Unicode"/>
              </a:rPr>
              <a:t>ISCRETE</a:t>
            </a:r>
            <a:r>
              <a:rPr sz="2400" spc="-35" dirty="0">
                <a:latin typeface="Lucida Sans Unicode"/>
                <a:cs typeface="Lucida Sans Unicode"/>
              </a:rPr>
              <a:t>-</a:t>
            </a:r>
            <a:r>
              <a:rPr sz="2400" spc="-30" dirty="0">
                <a:latin typeface="Lucida Sans Unicode"/>
                <a:cs typeface="Lucida Sans Unicode"/>
              </a:rPr>
              <a:t>L</a:t>
            </a:r>
            <a:r>
              <a:rPr sz="1900" spc="-30" dirty="0">
                <a:latin typeface="Lucida Sans Unicode"/>
                <a:cs typeface="Lucida Sans Unicode"/>
              </a:rPr>
              <a:t>OG</a:t>
            </a:r>
            <a:r>
              <a:rPr sz="2400" spc="-30" dirty="0">
                <a:latin typeface="Lucida Sans Unicode"/>
                <a:cs typeface="Lucida Sans Unicode"/>
              </a:rPr>
              <a:t>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G</a:t>
            </a:r>
            <a:r>
              <a:rPr sz="1900" spc="-70" dirty="0">
                <a:latin typeface="Lucida Sans Unicode"/>
                <a:cs typeface="Lucida Sans Unicode"/>
              </a:rPr>
              <a:t>RAPH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1900" dirty="0">
                <a:latin typeface="Lucida Sans Unicode"/>
                <a:cs typeface="Lucida Sans Unicode"/>
              </a:rPr>
              <a:t>SOMORPHISM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….</a:t>
            </a:r>
            <a:endParaRPr sz="2400">
              <a:latin typeface="Lucida Sans Unicode"/>
              <a:cs typeface="Lucida Sans Unicode"/>
            </a:endParaRPr>
          </a:p>
          <a:p>
            <a:pPr marL="76200" marR="185420">
              <a:lnSpc>
                <a:spcPct val="131900"/>
              </a:lnSpc>
              <a:spcBef>
                <a:spcPts val="2760"/>
              </a:spcBef>
              <a:tabLst>
                <a:tab pos="385127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[Ladner</a:t>
            </a:r>
            <a:r>
              <a:rPr sz="2400" spc="-6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Unless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 =</a:t>
            </a:r>
            <a:r>
              <a:rPr sz="2400" b="1" spc="-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30" dirty="0">
                <a:latin typeface="Tahoma"/>
                <a:cs typeface="Tahoma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that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complete.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5319" y="7881730"/>
            <a:ext cx="4295402" cy="12674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311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More</a:t>
            </a:r>
            <a:r>
              <a:rPr spc="-15" dirty="0"/>
              <a:t> </a:t>
            </a:r>
            <a:r>
              <a:rPr spc="55" dirty="0"/>
              <a:t>hard</a:t>
            </a:r>
            <a:r>
              <a:rPr spc="-15" dirty="0"/>
              <a:t> </a:t>
            </a:r>
            <a:r>
              <a:rPr spc="-10" dirty="0"/>
              <a:t>computational 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3500"/>
            <a:ext cx="842581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311594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Garey</a:t>
            </a:r>
            <a:r>
              <a:rPr sz="2400" spc="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and</a:t>
            </a:r>
            <a:r>
              <a:rPr sz="2400" spc="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Johnson.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Computers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Intractability.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Appendix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includes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300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60" dirty="0">
                <a:latin typeface="Lucida Sans Unicode"/>
                <a:cs typeface="Lucida Sans Unicode"/>
              </a:rPr>
              <a:t>complete</a:t>
            </a:r>
            <a:r>
              <a:rPr sz="2400" spc="-10" dirty="0">
                <a:latin typeface="Lucida Sans Unicode"/>
                <a:cs typeface="Lucida Sans Unicode"/>
              </a:rPr>
              <a:t> problems.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cited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reference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science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literature.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0018" y="3403600"/>
            <a:ext cx="10135870" cy="5943600"/>
            <a:chOff x="1650018" y="3403600"/>
            <a:chExt cx="10135870" cy="5943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018" y="3403600"/>
              <a:ext cx="10135581" cy="5943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213" y="5162696"/>
              <a:ext cx="2741796" cy="388761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997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More</a:t>
            </a:r>
            <a:r>
              <a:rPr spc="-15" dirty="0"/>
              <a:t> </a:t>
            </a:r>
            <a:r>
              <a:rPr spc="55" dirty="0"/>
              <a:t>hard</a:t>
            </a:r>
            <a:r>
              <a:rPr spc="-15" dirty="0"/>
              <a:t> </a:t>
            </a:r>
            <a:r>
              <a:rPr spc="-10" dirty="0"/>
              <a:t>computational 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2547" y="1110994"/>
            <a:ext cx="10754360" cy="824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098550">
              <a:lnSpc>
                <a:spcPct val="136400"/>
              </a:lnSpc>
              <a:spcBef>
                <a:spcPts val="100"/>
              </a:spcBef>
              <a:tabLst>
                <a:tab pos="1300480" algn="l"/>
                <a:tab pos="3408679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Aerospace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Optimal</a:t>
            </a:r>
            <a:r>
              <a:rPr sz="2200" spc="-6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mesh</a:t>
            </a:r>
            <a:r>
              <a:rPr sz="2200" spc="-6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partitioning</a:t>
            </a:r>
            <a:r>
              <a:rPr sz="2200" spc="-6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for</a:t>
            </a:r>
            <a:r>
              <a:rPr sz="2200" spc="-6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finite</a:t>
            </a:r>
            <a:r>
              <a:rPr sz="2200" spc="-6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elements.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Biology.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Phylogeny</a:t>
            </a:r>
            <a:r>
              <a:rPr sz="2200" spc="10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reconstruction.</a:t>
            </a:r>
            <a:endParaRPr sz="2200">
              <a:latin typeface="Lucida Sans Unicode"/>
              <a:cs typeface="Lucida Sans Unicode"/>
            </a:endParaRPr>
          </a:p>
          <a:p>
            <a:pPr marL="38100" marR="2720975">
              <a:lnSpc>
                <a:spcPts val="3600"/>
              </a:lnSpc>
              <a:spcBef>
                <a:spcPts val="180"/>
              </a:spcBef>
              <a:tabLst>
                <a:tab pos="1686560" algn="l"/>
                <a:tab pos="3244850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Chemical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Heat</a:t>
            </a:r>
            <a:r>
              <a:rPr sz="2200" spc="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exchanger</a:t>
            </a:r>
            <a:r>
              <a:rPr sz="2200" spc="2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network</a:t>
            </a:r>
            <a:r>
              <a:rPr sz="2200" spc="2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synthesis.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Chemistry.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Protein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folding.</a:t>
            </a:r>
            <a:endParaRPr sz="2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  <a:tabLst>
                <a:tab pos="2596515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Civil</a:t>
            </a:r>
            <a:r>
              <a:rPr sz="2200" spc="8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Equilibrium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urban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traffic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flow.</a:t>
            </a:r>
            <a:endParaRPr sz="2200">
              <a:latin typeface="Lucida Sans Unicode"/>
              <a:cs typeface="Lucida Sans Unicode"/>
            </a:endParaRPr>
          </a:p>
          <a:p>
            <a:pPr marL="38100" marR="970280">
              <a:lnSpc>
                <a:spcPts val="3600"/>
              </a:lnSpc>
              <a:spcBef>
                <a:spcPts val="180"/>
              </a:spcBef>
              <a:tabLst>
                <a:tab pos="1743710" algn="l"/>
                <a:tab pos="3213100" algn="l"/>
              </a:tabLst>
            </a:pP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Economics.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Computation</a:t>
            </a:r>
            <a:r>
              <a:rPr sz="2200" spc="-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 arbitrage</a:t>
            </a:r>
            <a:r>
              <a:rPr sz="2200" spc="-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in</a:t>
            </a:r>
            <a:r>
              <a:rPr sz="2200" spc="-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financial markets</a:t>
            </a:r>
            <a:r>
              <a:rPr sz="2200" spc="-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with </a:t>
            </a:r>
            <a:r>
              <a:rPr sz="2200" spc="-10" dirty="0">
                <a:latin typeface="Lucida Sans Unicode"/>
                <a:cs typeface="Lucida Sans Unicode"/>
              </a:rPr>
              <a:t>friction. 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Electrical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VLSI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layout.</a:t>
            </a:r>
            <a:endParaRPr sz="2200">
              <a:latin typeface="Lucida Sans Unicode"/>
              <a:cs typeface="Lucida Sans Unicode"/>
            </a:endParaRPr>
          </a:p>
          <a:p>
            <a:pPr marL="38100" marR="857885">
              <a:lnSpc>
                <a:spcPts val="3600"/>
              </a:lnSpc>
              <a:tabLst>
                <a:tab pos="3192780" algn="l"/>
                <a:tab pos="3954779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Environmental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Optimal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placement</a:t>
            </a:r>
            <a:r>
              <a:rPr sz="2200" spc="-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contaminant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sensors. 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Financial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Minimum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risk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portfolio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given</a:t>
            </a:r>
            <a:r>
              <a:rPr sz="2200" spc="-10" dirty="0">
                <a:latin typeface="Lucida Sans Unicode"/>
                <a:cs typeface="Lucida Sans Unicode"/>
              </a:rPr>
              <a:t> return.</a:t>
            </a:r>
            <a:endParaRPr sz="2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580"/>
              </a:spcBef>
              <a:tabLst>
                <a:tab pos="2041525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Game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theory.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Nash</a:t>
            </a:r>
            <a:r>
              <a:rPr sz="2200" spc="-4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equilibrium</a:t>
            </a:r>
            <a:r>
              <a:rPr sz="2200" spc="-4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that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maximizes</a:t>
            </a:r>
            <a:r>
              <a:rPr sz="2200" spc="-4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social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welfare.</a:t>
            </a:r>
            <a:endParaRPr sz="2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1160"/>
              </a:spcBef>
              <a:tabLst>
                <a:tab pos="2018664" algn="l"/>
              </a:tabLst>
            </a:pP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Mathematics.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Given integer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1950" baseline="-6410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Lucida Sans Unicode"/>
                <a:cs typeface="Lucida Sans Unicode"/>
              </a:rPr>
              <a:t>, …,</a:t>
            </a:r>
            <a:r>
              <a:rPr sz="2200" spc="5" dirty="0">
                <a:latin typeface="Lucida Sans Unicode"/>
                <a:cs typeface="Lucida Sans Unicode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1950" i="1" baseline="-6410" dirty="0">
                <a:latin typeface="Times New Roman"/>
                <a:cs typeface="Times New Roman"/>
              </a:rPr>
              <a:t>n</a:t>
            </a:r>
            <a:r>
              <a:rPr sz="2200" dirty="0">
                <a:latin typeface="Lucida Sans Unicode"/>
                <a:cs typeface="Lucida Sans Unicode"/>
              </a:rPr>
              <a:t>, </a:t>
            </a:r>
            <a:r>
              <a:rPr sz="2200" spc="-10" dirty="0">
                <a:latin typeface="Lucida Sans Unicode"/>
                <a:cs typeface="Lucida Sans Unicode"/>
              </a:rPr>
              <a:t>compute</a:t>
            </a:r>
            <a:endParaRPr sz="2200">
              <a:latin typeface="Lucida Sans Unicode"/>
              <a:cs typeface="Lucida Sans Unicode"/>
            </a:endParaRPr>
          </a:p>
          <a:p>
            <a:pPr marL="38100" marR="1572895">
              <a:lnSpc>
                <a:spcPct val="136400"/>
              </a:lnSpc>
              <a:spcBef>
                <a:spcPts val="195"/>
              </a:spcBef>
              <a:tabLst>
                <a:tab pos="1510030" algn="l"/>
                <a:tab pos="3035300" algn="l"/>
                <a:tab pos="3503295" algn="l"/>
              </a:tabLst>
            </a:pP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Mechanical</a:t>
            </a:r>
            <a:r>
              <a:rPr sz="22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engineering.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Structure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turbulence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in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sheared</a:t>
            </a:r>
            <a:r>
              <a:rPr sz="2200" spc="-10" dirty="0">
                <a:latin typeface="Lucida Sans Unicode"/>
                <a:cs typeface="Lucida Sans Unicode"/>
              </a:rPr>
              <a:t> flows.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Medicine.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Reconstructing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3d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shape</a:t>
            </a:r>
            <a:r>
              <a:rPr sz="2200" spc="-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from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biplane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angiocardiogram. 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Operations</a:t>
            </a:r>
            <a:r>
              <a:rPr sz="2200" spc="-12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research.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Traveling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salesperson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problem.</a:t>
            </a:r>
            <a:endParaRPr sz="2200">
              <a:latin typeface="Lucida Sans Unicode"/>
              <a:cs typeface="Lucida Sans Unicode"/>
            </a:endParaRPr>
          </a:p>
          <a:p>
            <a:pPr marL="38100" marR="4531360">
              <a:lnSpc>
                <a:spcPts val="3600"/>
              </a:lnSpc>
              <a:spcBef>
                <a:spcPts val="180"/>
              </a:spcBef>
              <a:tabLst>
                <a:tab pos="1262380" algn="l"/>
                <a:tab pos="1299210" algn="l"/>
              </a:tabLst>
            </a:pP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Physics.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	</a:t>
            </a:r>
            <a:r>
              <a:rPr sz="2200" dirty="0">
                <a:latin typeface="Lucida Sans Unicode"/>
                <a:cs typeface="Lucida Sans Unicode"/>
              </a:rPr>
              <a:t>Partition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function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3d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Ising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model.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Politics.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Shapley–Shubik</a:t>
            </a:r>
            <a:r>
              <a:rPr sz="2200" spc="2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voting</a:t>
            </a:r>
            <a:r>
              <a:rPr sz="2200" spc="3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power.</a:t>
            </a:r>
            <a:endParaRPr sz="2200">
              <a:latin typeface="Lucida Sans Unicode"/>
              <a:cs typeface="Lucida Sans Unicode"/>
            </a:endParaRPr>
          </a:p>
          <a:p>
            <a:pPr marL="38100" marR="30480">
              <a:lnSpc>
                <a:spcPts val="3500"/>
              </a:lnSpc>
              <a:tabLst>
                <a:tab pos="1511935" algn="l"/>
                <a:tab pos="1734185" algn="l"/>
              </a:tabLst>
            </a:pP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Recreation.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Versions</a:t>
            </a:r>
            <a:r>
              <a:rPr sz="2200" spc="-6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of</a:t>
            </a:r>
            <a:r>
              <a:rPr sz="2200" spc="-5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Sudoku,</a:t>
            </a:r>
            <a:r>
              <a:rPr sz="2200" spc="-6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Checkers,</a:t>
            </a:r>
            <a:r>
              <a:rPr sz="2200" spc="-5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Minesweeper,</a:t>
            </a:r>
            <a:r>
              <a:rPr sz="2200" spc="-6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Tetris,</a:t>
            </a:r>
            <a:r>
              <a:rPr sz="2200" spc="-55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Rubik’s</a:t>
            </a:r>
            <a:r>
              <a:rPr sz="2200" spc="-5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Cube. </a:t>
            </a:r>
            <a:r>
              <a:rPr sz="22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Statistics.</a:t>
            </a:r>
            <a:r>
              <a:rPr sz="22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200" dirty="0">
                <a:latin typeface="Lucida Sans Unicode"/>
                <a:cs typeface="Lucida Sans Unicode"/>
              </a:rPr>
              <a:t>Optimal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experimental</a:t>
            </a:r>
            <a:r>
              <a:rPr sz="2200" spc="-4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design.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616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Extent</a:t>
            </a:r>
            <a:r>
              <a:rPr spc="-40" dirty="0"/>
              <a:t> </a:t>
            </a:r>
            <a:r>
              <a:rPr spc="95" dirty="0"/>
              <a:t>and</a:t>
            </a:r>
            <a:r>
              <a:rPr spc="-40" dirty="0"/>
              <a:t> </a:t>
            </a:r>
            <a:r>
              <a:rPr spc="-20" dirty="0"/>
              <a:t>impact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NP-</a:t>
            </a:r>
            <a:r>
              <a:rPr spc="-10" dirty="0"/>
              <a:t>completeness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3500"/>
            <a:ext cx="11088370" cy="428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429641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Extent</a:t>
            </a:r>
            <a:r>
              <a:rPr sz="2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completeness.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[Papadimitriou</a:t>
            </a:r>
            <a:r>
              <a:rPr sz="2400" spc="-1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1995]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Prime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intellectual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export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disciplines.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6,000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citations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year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(more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“compiler”,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“OS”,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“database”).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Broad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applicability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classification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power.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completeness</a:t>
            </a:r>
            <a:r>
              <a:rPr sz="2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can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guide</a:t>
            </a:r>
            <a:r>
              <a:rPr sz="24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scientific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inquiry.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172085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1926:</a:t>
            </a:r>
            <a:r>
              <a:rPr sz="2400" dirty="0">
                <a:latin typeface="Lucida Sans Unicode"/>
                <a:cs typeface="Lucida Sans Unicode"/>
              </a:rPr>
              <a:t>	Ising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introduces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model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phase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transitions.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  <a:tabLst>
                <a:tab pos="172085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1944:</a:t>
            </a:r>
            <a:r>
              <a:rPr sz="2400" dirty="0">
                <a:latin typeface="Lucida Sans Unicode"/>
                <a:cs typeface="Lucida Sans Unicode"/>
              </a:rPr>
              <a:t>	Onsager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finds</a:t>
            </a:r>
            <a:r>
              <a:rPr sz="2400" spc="-70" dirty="0">
                <a:latin typeface="Lucida Sans Unicode"/>
                <a:cs typeface="Lucida Sans Unicode"/>
              </a:rPr>
              <a:t> closed-</a:t>
            </a:r>
            <a:r>
              <a:rPr sz="2400" spc="-40" dirty="0">
                <a:latin typeface="Lucida Sans Unicode"/>
                <a:cs typeface="Lucida Sans Unicode"/>
              </a:rPr>
              <a:t>form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solution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latin typeface="Lucida Sans Unicode"/>
                <a:cs typeface="Lucida Sans Unicode"/>
              </a:rPr>
              <a:t>2</a:t>
            </a:r>
            <a:r>
              <a:rPr sz="1900" spc="-145" dirty="0">
                <a:latin typeface="Lucida Sans Unicode"/>
                <a:cs typeface="Lucida Sans Unicode"/>
              </a:rPr>
              <a:t>D</a:t>
            </a:r>
            <a:r>
              <a:rPr sz="2400" spc="-145" dirty="0">
                <a:latin typeface="Lucida Sans Unicode"/>
                <a:cs typeface="Lucida Sans Unicode"/>
              </a:rPr>
              <a:t>-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1900" dirty="0">
                <a:latin typeface="Lucida Sans Unicode"/>
                <a:cs typeface="Lucida Sans Unicode"/>
              </a:rPr>
              <a:t>SING</a:t>
            </a:r>
            <a:r>
              <a:rPr sz="1900" spc="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tour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force.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1708785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19xx:</a:t>
            </a:r>
            <a:r>
              <a:rPr sz="2400" dirty="0">
                <a:latin typeface="Lucida Sans Unicode"/>
                <a:cs typeface="Lucida Sans Unicode"/>
              </a:rPr>
              <a:t>	Feynman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minds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seek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solution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latin typeface="Lucida Sans Unicode"/>
                <a:cs typeface="Lucida Sans Unicode"/>
              </a:rPr>
              <a:t>3</a:t>
            </a:r>
            <a:r>
              <a:rPr sz="1900" spc="-145" dirty="0">
                <a:latin typeface="Lucida Sans Unicode"/>
                <a:cs typeface="Lucida Sans Unicode"/>
              </a:rPr>
              <a:t>D</a:t>
            </a:r>
            <a:r>
              <a:rPr sz="2400" spc="-14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I</a:t>
            </a:r>
            <a:r>
              <a:rPr sz="1900" spc="-10" dirty="0">
                <a:latin typeface="Lucida Sans Unicode"/>
                <a:cs typeface="Lucida Sans Unicode"/>
              </a:rPr>
              <a:t>SING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5494020"/>
            <a:ext cx="715327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58115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2000:</a:t>
            </a:r>
            <a:r>
              <a:rPr sz="2400" dirty="0">
                <a:latin typeface="Lucida Sans Unicode"/>
                <a:cs typeface="Lucida Sans Unicode"/>
              </a:rPr>
              <a:t>	Istrail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45" dirty="0">
                <a:latin typeface="Lucida Sans Unicode"/>
                <a:cs typeface="Lucida Sans Unicode"/>
              </a:rPr>
              <a:t>3</a:t>
            </a:r>
            <a:r>
              <a:rPr sz="1900" spc="-145" dirty="0">
                <a:latin typeface="Lucida Sans Unicode"/>
                <a:cs typeface="Lucida Sans Unicode"/>
              </a:rPr>
              <a:t>D</a:t>
            </a:r>
            <a:r>
              <a:rPr sz="2400" spc="-145" dirty="0">
                <a:latin typeface="Lucida Sans Unicode"/>
                <a:cs typeface="Lucida Sans Unicode"/>
              </a:rPr>
              <a:t>-</a:t>
            </a:r>
            <a:r>
              <a:rPr sz="2400" dirty="0">
                <a:latin typeface="Lucida Sans Unicode"/>
                <a:cs typeface="Lucida Sans Unicode"/>
              </a:rPr>
              <a:t>I</a:t>
            </a:r>
            <a:r>
              <a:rPr sz="1900" dirty="0">
                <a:latin typeface="Lucida Sans Unicode"/>
                <a:cs typeface="Lucida Sans Unicode"/>
              </a:rPr>
              <a:t>SING</a:t>
            </a:r>
            <a:r>
              <a:rPr sz="1900" spc="1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complete.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71100" y="5730240"/>
            <a:ext cx="207073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2900">
              <a:lnSpc>
                <a:spcPct val="1198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 holy grail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of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statistical</a:t>
            </a:r>
            <a:r>
              <a:rPr sz="1600" spc="-8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mechanics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48613" y="5602714"/>
            <a:ext cx="372110" cy="407034"/>
            <a:chOff x="9848613" y="5602714"/>
            <a:chExt cx="372110" cy="407034"/>
          </a:xfrm>
        </p:grpSpPr>
        <p:sp>
          <p:nvSpPr>
            <p:cNvPr id="7" name="object 7"/>
            <p:cNvSpPr/>
            <p:nvPr/>
          </p:nvSpPr>
          <p:spPr>
            <a:xfrm>
              <a:off x="9901657" y="5660907"/>
              <a:ext cx="306070" cy="335915"/>
            </a:xfrm>
            <a:custGeom>
              <a:avLst/>
              <a:gdLst/>
              <a:ahLst/>
              <a:cxnLst/>
              <a:rect l="l" t="t" r="r" b="b"/>
              <a:pathLst>
                <a:path w="306070" h="335914">
                  <a:moveTo>
                    <a:pt x="0" y="0"/>
                  </a:moveTo>
                  <a:lnTo>
                    <a:pt x="8555" y="9385"/>
                  </a:lnTo>
                  <a:lnTo>
                    <a:pt x="306038" y="33575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48613" y="5602714"/>
              <a:ext cx="127635" cy="131445"/>
            </a:xfrm>
            <a:custGeom>
              <a:avLst/>
              <a:gdLst/>
              <a:ahLst/>
              <a:cxnLst/>
              <a:rect l="l" t="t" r="r" b="b"/>
              <a:pathLst>
                <a:path w="127634" h="131445">
                  <a:moveTo>
                    <a:pt x="0" y="0"/>
                  </a:moveTo>
                  <a:lnTo>
                    <a:pt x="37078" y="131170"/>
                  </a:lnTo>
                  <a:lnTo>
                    <a:pt x="61598" y="67579"/>
                  </a:lnTo>
                  <a:lnTo>
                    <a:pt x="127184" y="49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77000" y="6565900"/>
            <a:ext cx="4264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search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closed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formula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appears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doomed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76247" y="6134100"/>
            <a:ext cx="263525" cy="386715"/>
            <a:chOff x="6376247" y="6134100"/>
            <a:chExt cx="263525" cy="386715"/>
          </a:xfrm>
        </p:grpSpPr>
        <p:sp>
          <p:nvSpPr>
            <p:cNvPr id="11" name="object 11"/>
            <p:cNvSpPr/>
            <p:nvPr/>
          </p:nvSpPr>
          <p:spPr>
            <a:xfrm>
              <a:off x="6420124" y="6199481"/>
              <a:ext cx="207010" cy="308610"/>
            </a:xfrm>
            <a:custGeom>
              <a:avLst/>
              <a:gdLst/>
              <a:ahLst/>
              <a:cxnLst/>
              <a:rect l="l" t="t" r="r" b="b"/>
              <a:pathLst>
                <a:path w="207009" h="308609">
                  <a:moveTo>
                    <a:pt x="0" y="0"/>
                  </a:moveTo>
                  <a:lnTo>
                    <a:pt x="7076" y="10545"/>
                  </a:lnTo>
                  <a:lnTo>
                    <a:pt x="206886" y="308282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6247" y="6134100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0" y="0"/>
                  </a:moveTo>
                  <a:lnTo>
                    <a:pt x="17320" y="135205"/>
                  </a:lnTo>
                  <a:lnTo>
                    <a:pt x="50954" y="75926"/>
                  </a:lnTo>
                  <a:lnTo>
                    <a:pt x="118557" y="67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729" y="7435850"/>
            <a:ext cx="1345294" cy="19685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0497" y="7435850"/>
            <a:ext cx="1430238" cy="1968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2835" y="7435850"/>
            <a:ext cx="1406071" cy="19685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5300" y="7435850"/>
            <a:ext cx="1261859" cy="19685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39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6200"/>
            <a:ext cx="4598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You</a:t>
            </a:r>
            <a:r>
              <a:rPr spc="-5" dirty="0"/>
              <a:t> </a:t>
            </a:r>
            <a:r>
              <a:rPr dirty="0"/>
              <a:t>NP-</a:t>
            </a:r>
            <a:r>
              <a:rPr spc="-10" dirty="0"/>
              <a:t>complete</a:t>
            </a:r>
            <a:r>
              <a:rPr dirty="0"/>
              <a:t> </a:t>
            </a:r>
            <a:r>
              <a:rPr spc="-25" dirty="0"/>
              <a:t>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25C691-4B90-76FB-E12D-71011E4315E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506309"/>
            <a:ext cx="13004800" cy="92891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https://www.youtube.com/watch?v=YX40hbAHx3s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16600" y="1612900"/>
            <a:ext cx="399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910" dirty="0">
                <a:latin typeface="Tahoma"/>
                <a:cs typeface="Tahoma"/>
              </a:rPr>
              <a:t>II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6600" y="2527300"/>
            <a:ext cx="2383155" cy="2565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P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vs.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305" dirty="0">
                <a:solidFill>
                  <a:srgbClr val="D5D5D5"/>
                </a:solidFill>
                <a:latin typeface="Verdana"/>
                <a:cs typeface="Verdana"/>
              </a:rPr>
              <a:t>complete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0" dirty="0">
                <a:latin typeface="Verdana"/>
                <a:cs typeface="Verdana"/>
              </a:rPr>
              <a:t>co-</a:t>
            </a:r>
            <a:r>
              <a:rPr sz="3000" i="1" spc="-35" dirty="0"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45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20" dirty="0">
                <a:solidFill>
                  <a:srgbClr val="D5D5D5"/>
                </a:solidFill>
                <a:latin typeface="Verdana"/>
                <a:cs typeface="Verdana"/>
              </a:rPr>
              <a:t>hard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2500" y="6921500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8.9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050" name="Picture 2" descr="Figure 2 from Introduction to Computational Complexity ∗ — Mathematical  Programming Glossary Supplement — | Semantic Scholar">
            <a:extLst>
              <a:ext uri="{FF2B5EF4-FFF2-40B4-BE49-F238E27FC236}">
                <a16:creationId xmlns:a16="http://schemas.microsoft.com/office/drawing/2014/main" id="{446377F5-78B2-F64E-D869-950D60146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5410200"/>
            <a:ext cx="5460583" cy="40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0100" y="34290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Trebuchet MS"/>
                <a:cs typeface="Trebuchet MS"/>
              </a:rPr>
              <a:t>P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1333500"/>
            <a:ext cx="272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Decision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400" y="1633220"/>
            <a:ext cx="4775835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ts val="4210"/>
              </a:lnSpc>
              <a:spcBef>
                <a:spcPts val="90"/>
              </a:spcBef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strings.</a:t>
            </a:r>
            <a:endParaRPr sz="2400">
              <a:latin typeface="Lucida Sans Unicode"/>
              <a:cs typeface="Lucida Sans Unicode"/>
            </a:endParaRPr>
          </a:p>
          <a:p>
            <a:pPr marL="25400">
              <a:lnSpc>
                <a:spcPts val="4210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string.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2598420"/>
            <a:ext cx="510857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97298" y="4764148"/>
            <a:ext cx="121920" cy="389890"/>
            <a:chOff x="3497298" y="4764148"/>
            <a:chExt cx="121920" cy="389890"/>
          </a:xfrm>
        </p:grpSpPr>
        <p:sp>
          <p:nvSpPr>
            <p:cNvPr id="8" name="object 8"/>
            <p:cNvSpPr/>
            <p:nvPr/>
          </p:nvSpPr>
          <p:spPr>
            <a:xfrm>
              <a:off x="3558258" y="4842888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12700"/>
                  </a:lnTo>
                  <a:lnTo>
                    <a:pt x="0" y="310635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7298" y="4764148"/>
              <a:ext cx="121920" cy="1219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57131" y="7129263"/>
            <a:ext cx="8427085" cy="1824355"/>
            <a:chOff x="2057131" y="7129263"/>
            <a:chExt cx="8427085" cy="1824355"/>
          </a:xfrm>
        </p:grpSpPr>
        <p:sp>
          <p:nvSpPr>
            <p:cNvPr id="11" name="object 11"/>
            <p:cNvSpPr/>
            <p:nvPr/>
          </p:nvSpPr>
          <p:spPr>
            <a:xfrm>
              <a:off x="2065069" y="7137199"/>
              <a:ext cx="8411210" cy="1808480"/>
            </a:xfrm>
            <a:custGeom>
              <a:avLst/>
              <a:gdLst/>
              <a:ahLst/>
              <a:cxnLst/>
              <a:rect l="l" t="t" r="r" b="b"/>
              <a:pathLst>
                <a:path w="8411210" h="1808479">
                  <a:moveTo>
                    <a:pt x="8411099" y="0"/>
                  </a:moveTo>
                  <a:lnTo>
                    <a:pt x="0" y="0"/>
                  </a:lnTo>
                  <a:lnTo>
                    <a:pt x="0" y="1807889"/>
                  </a:lnTo>
                  <a:lnTo>
                    <a:pt x="8411099" y="1807889"/>
                  </a:lnTo>
                  <a:lnTo>
                    <a:pt x="8411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5069" y="7137200"/>
              <a:ext cx="8411210" cy="1808480"/>
            </a:xfrm>
            <a:custGeom>
              <a:avLst/>
              <a:gdLst/>
              <a:ahLst/>
              <a:cxnLst/>
              <a:rect l="l" t="t" r="r" b="b"/>
              <a:pathLst>
                <a:path w="8411210" h="1808479">
                  <a:moveTo>
                    <a:pt x="0" y="0"/>
                  </a:moveTo>
                  <a:lnTo>
                    <a:pt x="8411099" y="0"/>
                  </a:lnTo>
                  <a:lnTo>
                    <a:pt x="8411099" y="1807889"/>
                  </a:lnTo>
                  <a:lnTo>
                    <a:pt x="0" y="1807889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74579" y="7429500"/>
            <a:ext cx="1975485" cy="126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problem</a:t>
            </a:r>
            <a:r>
              <a:rPr sz="1800" b="1" spc="265" dirty="0">
                <a:latin typeface="Tahoma"/>
                <a:cs typeface="Tahoma"/>
              </a:rPr>
              <a:t> </a:t>
            </a:r>
            <a:r>
              <a:rPr sz="1800" b="1" spc="-105" dirty="0">
                <a:latin typeface="Tahoma"/>
                <a:cs typeface="Tahoma"/>
              </a:rPr>
              <a:t>PRIMES:</a:t>
            </a:r>
            <a:endParaRPr sz="1800">
              <a:latin typeface="Tahoma"/>
              <a:cs typeface="Tahoma"/>
            </a:endParaRPr>
          </a:p>
          <a:p>
            <a:pPr marL="29209" marR="690245">
              <a:lnSpc>
                <a:spcPct val="175900"/>
              </a:lnSpc>
            </a:pPr>
            <a:r>
              <a:rPr sz="1800" b="1" dirty="0">
                <a:latin typeface="Tahoma"/>
                <a:cs typeface="Tahoma"/>
              </a:rPr>
              <a:t>instance</a:t>
            </a:r>
            <a:r>
              <a:rPr sz="1800" b="1" spc="180" dirty="0">
                <a:latin typeface="Tahoma"/>
                <a:cs typeface="Tahoma"/>
              </a:rPr>
              <a:t> </a:t>
            </a:r>
            <a:r>
              <a:rPr sz="1800" b="1" spc="-60" dirty="0">
                <a:latin typeface="Tahoma"/>
                <a:cs typeface="Tahoma"/>
              </a:rPr>
              <a:t>s: </a:t>
            </a:r>
            <a:r>
              <a:rPr sz="1800" b="1" spc="-10" dirty="0">
                <a:latin typeface="Tahoma"/>
                <a:cs typeface="Tahoma"/>
              </a:rPr>
              <a:t>algorithm: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5700" y="7236459"/>
            <a:ext cx="5171440" cy="1468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29,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31,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2400" spc="-10" dirty="0">
                <a:latin typeface="Times New Roman"/>
                <a:cs typeface="Times New Roman"/>
              </a:rPr>
              <a:t>592335744548702854681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r>
              <a:rPr sz="2200" dirty="0">
                <a:latin typeface="Lucida Sans Unicode"/>
                <a:cs typeface="Lucida Sans Unicode"/>
              </a:rPr>
              <a:t>Agrawal–Kayal–Saxena</a:t>
            </a:r>
            <a:r>
              <a:rPr sz="2200" spc="229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(2002)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6708" y="2777083"/>
            <a:ext cx="103631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6765" algn="l"/>
              </a:tabLst>
            </a:pPr>
            <a:r>
              <a:rPr sz="2400" i="1" spc="-20" dirty="0">
                <a:latin typeface="Verdana"/>
                <a:cs typeface="Verdana"/>
              </a:rPr>
              <a:t>A</a:t>
            </a:r>
            <a:r>
              <a:rPr sz="2400" spc="-20" dirty="0">
                <a:latin typeface="Tahoma"/>
                <a:cs typeface="Tahoma"/>
              </a:rPr>
              <a:t>(</a:t>
            </a:r>
            <a:r>
              <a:rPr sz="2400" i="1" spc="-20" dirty="0">
                <a:latin typeface="Verdana"/>
                <a:cs typeface="Verdana"/>
              </a:rPr>
              <a:t>s</a:t>
            </a:r>
            <a:r>
              <a:rPr sz="2400" spc="-20" dirty="0">
                <a:latin typeface="Tahoma"/>
                <a:cs typeface="Tahoma"/>
              </a:rPr>
              <a:t>)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55" dirty="0">
                <a:latin typeface="Tahoma"/>
                <a:cs typeface="Tahoma"/>
              </a:rPr>
              <a:t>=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6285" y="2257704"/>
            <a:ext cx="2698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Arial MT"/>
                <a:cs typeface="Arial MT"/>
              </a:rPr>
              <a:t> 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5468" y="2496838"/>
            <a:ext cx="178435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727075" algn="l"/>
              </a:tabLst>
            </a:pPr>
            <a:r>
              <a:rPr sz="2400" i="1" spc="-25" dirty="0">
                <a:latin typeface="Trebuchet MS"/>
                <a:cs typeface="Trebuchet MS"/>
              </a:rPr>
              <a:t>yes</a:t>
            </a:r>
            <a:r>
              <a:rPr sz="2400" i="1" dirty="0">
                <a:latin typeface="Trebuchet MS"/>
                <a:cs typeface="Trebuchet MS"/>
              </a:rPr>
              <a:t>	</a:t>
            </a:r>
            <a:r>
              <a:rPr sz="2400" dirty="0">
                <a:latin typeface="Cambria"/>
                <a:cs typeface="Cambria"/>
              </a:rPr>
              <a:t>if</a:t>
            </a:r>
            <a:r>
              <a:rPr sz="2400" spc="260" dirty="0">
                <a:latin typeface="Cambria"/>
                <a:cs typeface="Cambria"/>
              </a:rPr>
              <a:t> </a:t>
            </a:r>
            <a:r>
              <a:rPr sz="2400" i="1" spc="-145" dirty="0">
                <a:latin typeface="Verdana"/>
                <a:cs typeface="Verdana"/>
              </a:rPr>
              <a:t>s</a:t>
            </a:r>
            <a:r>
              <a:rPr sz="2400" i="1" spc="-175" dirty="0">
                <a:latin typeface="Verdana"/>
                <a:cs typeface="Verdana"/>
              </a:rPr>
              <a:t> </a:t>
            </a:r>
            <a:r>
              <a:rPr sz="2400" spc="-330" dirty="0">
                <a:latin typeface="Lucida Sans Unicode"/>
                <a:cs typeface="Lucida Sans Unicode"/>
              </a:rPr>
              <a:t>∈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i="1" spc="250" dirty="0">
                <a:latin typeface="Verdana"/>
                <a:cs typeface="Verdana"/>
              </a:rPr>
              <a:t>X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727075" algn="l"/>
              </a:tabLst>
            </a:pPr>
            <a:r>
              <a:rPr sz="2400" i="1" spc="-25" dirty="0">
                <a:latin typeface="Trebuchet MS"/>
                <a:cs typeface="Trebuchet MS"/>
              </a:rPr>
              <a:t>no</a:t>
            </a:r>
            <a:r>
              <a:rPr sz="2400" i="1" dirty="0">
                <a:latin typeface="Trebuchet MS"/>
                <a:cs typeface="Trebuchet MS"/>
              </a:rPr>
              <a:t>	</a:t>
            </a:r>
            <a:r>
              <a:rPr sz="2400" dirty="0">
                <a:latin typeface="Cambria"/>
                <a:cs typeface="Cambria"/>
              </a:rPr>
              <a:t>if</a:t>
            </a:r>
            <a:r>
              <a:rPr sz="2400" spc="265" dirty="0">
                <a:latin typeface="Cambria"/>
                <a:cs typeface="Cambria"/>
              </a:rPr>
              <a:t> </a:t>
            </a:r>
            <a:r>
              <a:rPr sz="2400" i="1" spc="-145" dirty="0">
                <a:latin typeface="Verdana"/>
                <a:cs typeface="Verdana"/>
              </a:rPr>
              <a:t>s</a:t>
            </a:r>
            <a:r>
              <a:rPr sz="2400" i="1" spc="-170" dirty="0">
                <a:latin typeface="Verdana"/>
                <a:cs typeface="Verdana"/>
              </a:rPr>
              <a:t> </a:t>
            </a:r>
            <a:r>
              <a:rPr sz="2400" spc="-1590" dirty="0">
                <a:latin typeface="Lucida Sans Unicode"/>
                <a:cs typeface="Lucida Sans Unicode"/>
              </a:rPr>
              <a:t>∈</a:t>
            </a:r>
            <a:r>
              <a:rPr sz="2400" i="1" spc="15" dirty="0">
                <a:latin typeface="Verdana"/>
                <a:cs typeface="Verdana"/>
              </a:rPr>
              <a:t>/</a:t>
            </a:r>
            <a:r>
              <a:rPr sz="2400" i="1" spc="-40" dirty="0">
                <a:latin typeface="Verdana"/>
                <a:cs typeface="Verdana"/>
              </a:rPr>
              <a:t> </a:t>
            </a:r>
            <a:r>
              <a:rPr sz="2400" i="1" spc="250" dirty="0">
                <a:latin typeface="Verdana"/>
                <a:cs typeface="Verdana"/>
              </a:rPr>
              <a:t>X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651617" y="6133624"/>
            <a:ext cx="121920" cy="389890"/>
            <a:chOff x="11651617" y="6133624"/>
            <a:chExt cx="121920" cy="389890"/>
          </a:xfrm>
        </p:grpSpPr>
        <p:sp>
          <p:nvSpPr>
            <p:cNvPr id="19" name="object 19"/>
            <p:cNvSpPr/>
            <p:nvPr/>
          </p:nvSpPr>
          <p:spPr>
            <a:xfrm>
              <a:off x="11712577" y="621236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12700"/>
                  </a:lnTo>
                  <a:lnTo>
                    <a:pt x="0" y="310635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1617" y="6133624"/>
              <a:ext cx="121920" cy="12191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00100" y="3629659"/>
            <a:ext cx="11878310" cy="3459479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81089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runs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</a:t>
            </a:r>
            <a:r>
              <a:rPr sz="24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24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-20" dirty="0">
                <a:latin typeface="Times New Roman"/>
                <a:cs typeface="Times New Roman"/>
              </a:rPr>
              <a:t>s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00" dirty="0">
                <a:latin typeface="Lucida Sans Unicode"/>
                <a:cs typeface="Lucida Sans Unicode"/>
              </a:rPr>
              <a:t>terminates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3000" spc="-472" baseline="2777" dirty="0">
                <a:latin typeface="Symbol"/>
                <a:cs typeface="Symbol"/>
              </a:rPr>
              <a:t></a:t>
            </a:r>
            <a:r>
              <a:rPr sz="2400" i="1" spc="-315" dirty="0">
                <a:latin typeface="Times New Roman"/>
                <a:cs typeface="Times New Roman"/>
              </a:rPr>
              <a:t>s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3000" spc="-472" baseline="2777" dirty="0">
                <a:latin typeface="Symbol"/>
                <a:cs typeface="Symbol"/>
              </a:rPr>
              <a:t></a:t>
            </a:r>
            <a:r>
              <a:rPr sz="2400" spc="-315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“steps,”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Symbol"/>
                <a:cs typeface="Symbol"/>
              </a:rPr>
              <a:t>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function.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2400300">
              <a:lnSpc>
                <a:spcPct val="10000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length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50" dirty="0">
                <a:solidFill>
                  <a:srgbClr val="8D3124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81089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10" dirty="0">
                <a:latin typeface="Tahoma"/>
                <a:cs typeface="Tahoma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0198100" marR="5080" indent="-114300">
              <a:lnSpc>
                <a:spcPct val="10420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on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deterministic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Turing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machine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Asymmetry</a:t>
            </a:r>
            <a:r>
              <a:rPr spc="80" dirty="0"/>
              <a:t> </a:t>
            </a:r>
            <a:r>
              <a:rPr dirty="0"/>
              <a:t>of</a:t>
            </a:r>
            <a:r>
              <a:rPr spc="80" dirty="0"/>
              <a:t> </a:t>
            </a:r>
            <a:r>
              <a:rPr spc="225" dirty="0"/>
              <a:t>NP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3500"/>
            <a:ext cx="1079309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152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Asymmetry</a:t>
            </a:r>
            <a:r>
              <a:rPr sz="24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certificates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instances.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98044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Ex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2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vs.</a:t>
            </a:r>
            <a:r>
              <a:rPr sz="2400" spc="8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U</a:t>
            </a:r>
            <a:r>
              <a:rPr sz="1900" spc="-110" dirty="0">
                <a:latin typeface="Lucida Sans Unicode"/>
                <a:cs typeface="Lucida Sans Unicode"/>
              </a:rPr>
              <a:t>N</a:t>
            </a:r>
            <a:r>
              <a:rPr sz="2400" spc="-110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CNF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specifying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assignment.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How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satisfiable?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6337" y="6045464"/>
            <a:ext cx="11412855" cy="856615"/>
            <a:chOff x="596337" y="6045464"/>
            <a:chExt cx="11412855" cy="856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037" y="6058164"/>
              <a:ext cx="11386960" cy="8308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037" y="6058164"/>
              <a:ext cx="11387455" cy="831215"/>
            </a:xfrm>
            <a:custGeom>
              <a:avLst/>
              <a:gdLst/>
              <a:ahLst/>
              <a:cxnLst/>
              <a:rect l="l" t="t" r="r" b="b"/>
              <a:pathLst>
                <a:path w="11387455" h="831215">
                  <a:moveTo>
                    <a:pt x="291210" y="0"/>
                  </a:moveTo>
                  <a:lnTo>
                    <a:pt x="11095748" y="0"/>
                  </a:lnTo>
                  <a:lnTo>
                    <a:pt x="11151343" y="222"/>
                  </a:lnTo>
                  <a:lnTo>
                    <a:pt x="11195627" y="1783"/>
                  </a:lnTo>
                  <a:lnTo>
                    <a:pt x="11266660" y="14270"/>
                  </a:lnTo>
                  <a:lnTo>
                    <a:pt x="11301493" y="31474"/>
                  </a:lnTo>
                  <a:lnTo>
                    <a:pt x="11331427" y="55532"/>
                  </a:lnTo>
                  <a:lnTo>
                    <a:pt x="11355485" y="85466"/>
                  </a:lnTo>
                  <a:lnTo>
                    <a:pt x="11372689" y="120299"/>
                  </a:lnTo>
                  <a:lnTo>
                    <a:pt x="11385175" y="191494"/>
                  </a:lnTo>
                  <a:lnTo>
                    <a:pt x="11386736" y="236162"/>
                  </a:lnTo>
                  <a:lnTo>
                    <a:pt x="11386959" y="292505"/>
                  </a:lnTo>
                  <a:lnTo>
                    <a:pt x="11386959" y="539651"/>
                  </a:lnTo>
                  <a:lnTo>
                    <a:pt x="11386736" y="595246"/>
                  </a:lnTo>
                  <a:lnTo>
                    <a:pt x="11385175" y="639529"/>
                  </a:lnTo>
                  <a:lnTo>
                    <a:pt x="11372689" y="710562"/>
                  </a:lnTo>
                  <a:lnTo>
                    <a:pt x="11355485" y="745396"/>
                  </a:lnTo>
                  <a:lnTo>
                    <a:pt x="11331427" y="775330"/>
                  </a:lnTo>
                  <a:lnTo>
                    <a:pt x="11301493" y="799387"/>
                  </a:lnTo>
                  <a:lnTo>
                    <a:pt x="11266660" y="816591"/>
                  </a:lnTo>
                  <a:lnTo>
                    <a:pt x="11195465" y="829078"/>
                  </a:lnTo>
                  <a:lnTo>
                    <a:pt x="11150797" y="830639"/>
                  </a:lnTo>
                  <a:lnTo>
                    <a:pt x="11094454" y="830862"/>
                  </a:lnTo>
                  <a:lnTo>
                    <a:pt x="291210" y="830862"/>
                  </a:lnTo>
                  <a:lnTo>
                    <a:pt x="235616" y="830639"/>
                  </a:lnTo>
                  <a:lnTo>
                    <a:pt x="191332" y="829078"/>
                  </a:lnTo>
                  <a:lnTo>
                    <a:pt x="120299" y="816591"/>
                  </a:lnTo>
                  <a:lnTo>
                    <a:pt x="85466" y="799387"/>
                  </a:lnTo>
                  <a:lnTo>
                    <a:pt x="55532" y="775330"/>
                  </a:lnTo>
                  <a:lnTo>
                    <a:pt x="31474" y="745396"/>
                  </a:lnTo>
                  <a:lnTo>
                    <a:pt x="14270" y="710562"/>
                  </a:lnTo>
                  <a:lnTo>
                    <a:pt x="1783" y="639367"/>
                  </a:lnTo>
                  <a:lnTo>
                    <a:pt x="222" y="594700"/>
                  </a:lnTo>
                  <a:lnTo>
                    <a:pt x="0" y="538356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96337" y="7195976"/>
            <a:ext cx="11412855" cy="856615"/>
            <a:chOff x="596337" y="7195976"/>
            <a:chExt cx="11412855" cy="856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037" y="7208676"/>
              <a:ext cx="11386960" cy="8308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037" y="7208676"/>
              <a:ext cx="11387455" cy="831215"/>
            </a:xfrm>
            <a:custGeom>
              <a:avLst/>
              <a:gdLst/>
              <a:ahLst/>
              <a:cxnLst/>
              <a:rect l="l" t="t" r="r" b="b"/>
              <a:pathLst>
                <a:path w="11387455" h="831215">
                  <a:moveTo>
                    <a:pt x="291210" y="0"/>
                  </a:moveTo>
                  <a:lnTo>
                    <a:pt x="11095748" y="0"/>
                  </a:lnTo>
                  <a:lnTo>
                    <a:pt x="11151343" y="222"/>
                  </a:lnTo>
                  <a:lnTo>
                    <a:pt x="11195627" y="1783"/>
                  </a:lnTo>
                  <a:lnTo>
                    <a:pt x="11266660" y="14270"/>
                  </a:lnTo>
                  <a:lnTo>
                    <a:pt x="11301493" y="31474"/>
                  </a:lnTo>
                  <a:lnTo>
                    <a:pt x="11331427" y="55532"/>
                  </a:lnTo>
                  <a:lnTo>
                    <a:pt x="11355485" y="85466"/>
                  </a:lnTo>
                  <a:lnTo>
                    <a:pt x="11372689" y="120299"/>
                  </a:lnTo>
                  <a:lnTo>
                    <a:pt x="11385175" y="191494"/>
                  </a:lnTo>
                  <a:lnTo>
                    <a:pt x="11386736" y="236162"/>
                  </a:lnTo>
                  <a:lnTo>
                    <a:pt x="11386959" y="292505"/>
                  </a:lnTo>
                  <a:lnTo>
                    <a:pt x="11386959" y="539651"/>
                  </a:lnTo>
                  <a:lnTo>
                    <a:pt x="11386736" y="595246"/>
                  </a:lnTo>
                  <a:lnTo>
                    <a:pt x="11385175" y="639529"/>
                  </a:lnTo>
                  <a:lnTo>
                    <a:pt x="11372689" y="710562"/>
                  </a:lnTo>
                  <a:lnTo>
                    <a:pt x="11355485" y="745396"/>
                  </a:lnTo>
                  <a:lnTo>
                    <a:pt x="11331427" y="775330"/>
                  </a:lnTo>
                  <a:lnTo>
                    <a:pt x="11301493" y="799387"/>
                  </a:lnTo>
                  <a:lnTo>
                    <a:pt x="11266660" y="816591"/>
                  </a:lnTo>
                  <a:lnTo>
                    <a:pt x="11195465" y="829078"/>
                  </a:lnTo>
                  <a:lnTo>
                    <a:pt x="11150797" y="830639"/>
                  </a:lnTo>
                  <a:lnTo>
                    <a:pt x="11094454" y="830862"/>
                  </a:lnTo>
                  <a:lnTo>
                    <a:pt x="291210" y="830862"/>
                  </a:lnTo>
                  <a:lnTo>
                    <a:pt x="235616" y="830639"/>
                  </a:lnTo>
                  <a:lnTo>
                    <a:pt x="191332" y="829078"/>
                  </a:lnTo>
                  <a:lnTo>
                    <a:pt x="120299" y="816591"/>
                  </a:lnTo>
                  <a:lnTo>
                    <a:pt x="85466" y="799387"/>
                  </a:lnTo>
                  <a:lnTo>
                    <a:pt x="55532" y="775330"/>
                  </a:lnTo>
                  <a:lnTo>
                    <a:pt x="31474" y="745396"/>
                  </a:lnTo>
                  <a:lnTo>
                    <a:pt x="14270" y="710562"/>
                  </a:lnTo>
                  <a:lnTo>
                    <a:pt x="1783" y="639367"/>
                  </a:lnTo>
                  <a:lnTo>
                    <a:pt x="222" y="594700"/>
                  </a:lnTo>
                  <a:lnTo>
                    <a:pt x="0" y="538356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6300" y="6299200"/>
            <a:ext cx="10752455" cy="154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803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CNF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Φ</a:t>
            </a:r>
            <a:r>
              <a:rPr sz="2400" spc="114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assignment?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278890" algn="l"/>
              </a:tabLst>
            </a:pP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U</a:t>
            </a:r>
            <a:r>
              <a:rPr sz="19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N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CNF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Φ</a:t>
            </a:r>
            <a:r>
              <a:rPr sz="2400" spc="114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assignment?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Asymmetry</a:t>
            </a:r>
            <a:r>
              <a:rPr spc="80" dirty="0"/>
              <a:t> </a:t>
            </a:r>
            <a:r>
              <a:rPr dirty="0"/>
              <a:t>of</a:t>
            </a:r>
            <a:r>
              <a:rPr spc="80" dirty="0"/>
              <a:t> </a:t>
            </a:r>
            <a:r>
              <a:rPr spc="225" dirty="0"/>
              <a:t>NP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3500"/>
            <a:ext cx="10089515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152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Asymmetry</a:t>
            </a:r>
            <a:r>
              <a:rPr sz="24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certificates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instances.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98044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Ex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30" dirty="0">
                <a:latin typeface="Lucida Sans Unicode"/>
                <a:cs typeface="Lucida Sans Unicode"/>
              </a:rPr>
              <a:t>H</a:t>
            </a:r>
            <a:r>
              <a:rPr sz="1900" spc="-30" dirty="0">
                <a:latin typeface="Lucida Sans Unicode"/>
                <a:cs typeface="Lucida Sans Unicode"/>
              </a:rPr>
              <a:t>AMILTON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1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vs.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N</a:t>
            </a:r>
            <a:r>
              <a:rPr sz="1900" spc="-95" dirty="0">
                <a:latin typeface="Lucida Sans Unicode"/>
                <a:cs typeface="Lucida Sans Unicode"/>
              </a:rPr>
              <a:t>O</a:t>
            </a:r>
            <a:r>
              <a:rPr sz="2400" spc="-95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Hamiltonian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specifying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permutation.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50" dirty="0">
                <a:latin typeface="Lucida Sans Unicode"/>
                <a:cs typeface="Lucida Sans Unicode"/>
              </a:rPr>
              <a:t>How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Hamiltonian?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0660" y="5748678"/>
            <a:ext cx="9604375" cy="1280160"/>
            <a:chOff x="1270660" y="5748678"/>
            <a:chExt cx="9604375" cy="1280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360" y="5761378"/>
              <a:ext cx="9578729" cy="12546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3360" y="5761378"/>
              <a:ext cx="9578975" cy="1254760"/>
            </a:xfrm>
            <a:custGeom>
              <a:avLst/>
              <a:gdLst/>
              <a:ahLst/>
              <a:cxnLst/>
              <a:rect l="l" t="t" r="r" b="b"/>
              <a:pathLst>
                <a:path w="9578975" h="1254759">
                  <a:moveTo>
                    <a:pt x="291210" y="0"/>
                  </a:moveTo>
                  <a:lnTo>
                    <a:pt x="9287518" y="0"/>
                  </a:lnTo>
                  <a:lnTo>
                    <a:pt x="9343113" y="222"/>
                  </a:lnTo>
                  <a:lnTo>
                    <a:pt x="9387397" y="1783"/>
                  </a:lnTo>
                  <a:lnTo>
                    <a:pt x="9458430" y="14270"/>
                  </a:lnTo>
                  <a:lnTo>
                    <a:pt x="9493264" y="31474"/>
                  </a:lnTo>
                  <a:lnTo>
                    <a:pt x="9523198" y="55532"/>
                  </a:lnTo>
                  <a:lnTo>
                    <a:pt x="9547255" y="85466"/>
                  </a:lnTo>
                  <a:lnTo>
                    <a:pt x="9564458" y="120299"/>
                  </a:lnTo>
                  <a:lnTo>
                    <a:pt x="9576946" y="191494"/>
                  </a:lnTo>
                  <a:lnTo>
                    <a:pt x="9578506" y="236162"/>
                  </a:lnTo>
                  <a:lnTo>
                    <a:pt x="9578729" y="292505"/>
                  </a:lnTo>
                  <a:lnTo>
                    <a:pt x="9578729" y="963436"/>
                  </a:lnTo>
                  <a:lnTo>
                    <a:pt x="9578506" y="1019031"/>
                  </a:lnTo>
                  <a:lnTo>
                    <a:pt x="9576946" y="1063314"/>
                  </a:lnTo>
                  <a:lnTo>
                    <a:pt x="9564458" y="1134347"/>
                  </a:lnTo>
                  <a:lnTo>
                    <a:pt x="9547255" y="1169181"/>
                  </a:lnTo>
                  <a:lnTo>
                    <a:pt x="9523198" y="1199115"/>
                  </a:lnTo>
                  <a:lnTo>
                    <a:pt x="9493264" y="1223172"/>
                  </a:lnTo>
                  <a:lnTo>
                    <a:pt x="9458430" y="1240376"/>
                  </a:lnTo>
                  <a:lnTo>
                    <a:pt x="9387235" y="1252863"/>
                  </a:lnTo>
                  <a:lnTo>
                    <a:pt x="9342567" y="1254424"/>
                  </a:lnTo>
                  <a:lnTo>
                    <a:pt x="9286224" y="1254647"/>
                  </a:lnTo>
                  <a:lnTo>
                    <a:pt x="291210" y="1254647"/>
                  </a:lnTo>
                  <a:lnTo>
                    <a:pt x="235615" y="1254424"/>
                  </a:lnTo>
                  <a:lnTo>
                    <a:pt x="191332" y="1252863"/>
                  </a:lnTo>
                  <a:lnTo>
                    <a:pt x="120299" y="1240376"/>
                  </a:lnTo>
                  <a:lnTo>
                    <a:pt x="85466" y="1223172"/>
                  </a:lnTo>
                  <a:lnTo>
                    <a:pt x="55532" y="1199115"/>
                  </a:lnTo>
                  <a:lnTo>
                    <a:pt x="31474" y="1169181"/>
                  </a:lnTo>
                  <a:lnTo>
                    <a:pt x="14270" y="1134347"/>
                  </a:lnTo>
                  <a:lnTo>
                    <a:pt x="1783" y="1063152"/>
                  </a:lnTo>
                  <a:lnTo>
                    <a:pt x="222" y="1018484"/>
                  </a:lnTo>
                  <a:lnTo>
                    <a:pt x="0" y="962141"/>
                  </a:lnTo>
                  <a:lnTo>
                    <a:pt x="0" y="291210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70660" y="7409726"/>
            <a:ext cx="9604375" cy="1280160"/>
            <a:chOff x="1270660" y="7409726"/>
            <a:chExt cx="9604375" cy="12801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360" y="7422426"/>
              <a:ext cx="9578729" cy="12546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3360" y="7422426"/>
              <a:ext cx="9578975" cy="1254760"/>
            </a:xfrm>
            <a:custGeom>
              <a:avLst/>
              <a:gdLst/>
              <a:ahLst/>
              <a:cxnLst/>
              <a:rect l="l" t="t" r="r" b="b"/>
              <a:pathLst>
                <a:path w="9578975" h="1254759">
                  <a:moveTo>
                    <a:pt x="291210" y="0"/>
                  </a:moveTo>
                  <a:lnTo>
                    <a:pt x="9287518" y="0"/>
                  </a:lnTo>
                  <a:lnTo>
                    <a:pt x="9343113" y="222"/>
                  </a:lnTo>
                  <a:lnTo>
                    <a:pt x="9387397" y="1783"/>
                  </a:lnTo>
                  <a:lnTo>
                    <a:pt x="9458430" y="14270"/>
                  </a:lnTo>
                  <a:lnTo>
                    <a:pt x="9493264" y="31474"/>
                  </a:lnTo>
                  <a:lnTo>
                    <a:pt x="9523198" y="55532"/>
                  </a:lnTo>
                  <a:lnTo>
                    <a:pt x="9547255" y="85466"/>
                  </a:lnTo>
                  <a:lnTo>
                    <a:pt x="9564458" y="120299"/>
                  </a:lnTo>
                  <a:lnTo>
                    <a:pt x="9576946" y="191494"/>
                  </a:lnTo>
                  <a:lnTo>
                    <a:pt x="9578506" y="236162"/>
                  </a:lnTo>
                  <a:lnTo>
                    <a:pt x="9578729" y="292505"/>
                  </a:lnTo>
                  <a:lnTo>
                    <a:pt x="9578729" y="963436"/>
                  </a:lnTo>
                  <a:lnTo>
                    <a:pt x="9578506" y="1019031"/>
                  </a:lnTo>
                  <a:lnTo>
                    <a:pt x="9576946" y="1063314"/>
                  </a:lnTo>
                  <a:lnTo>
                    <a:pt x="9564458" y="1134347"/>
                  </a:lnTo>
                  <a:lnTo>
                    <a:pt x="9547255" y="1169181"/>
                  </a:lnTo>
                  <a:lnTo>
                    <a:pt x="9523198" y="1199115"/>
                  </a:lnTo>
                  <a:lnTo>
                    <a:pt x="9493264" y="1223172"/>
                  </a:lnTo>
                  <a:lnTo>
                    <a:pt x="9458430" y="1240376"/>
                  </a:lnTo>
                  <a:lnTo>
                    <a:pt x="9387235" y="1252863"/>
                  </a:lnTo>
                  <a:lnTo>
                    <a:pt x="9342567" y="1254424"/>
                  </a:lnTo>
                  <a:lnTo>
                    <a:pt x="9286224" y="1254647"/>
                  </a:lnTo>
                  <a:lnTo>
                    <a:pt x="291210" y="1254647"/>
                  </a:lnTo>
                  <a:lnTo>
                    <a:pt x="235615" y="1254424"/>
                  </a:lnTo>
                  <a:lnTo>
                    <a:pt x="191332" y="1252863"/>
                  </a:lnTo>
                  <a:lnTo>
                    <a:pt x="120299" y="1240376"/>
                  </a:lnTo>
                  <a:lnTo>
                    <a:pt x="85466" y="1223172"/>
                  </a:lnTo>
                  <a:lnTo>
                    <a:pt x="55532" y="1199115"/>
                  </a:lnTo>
                  <a:lnTo>
                    <a:pt x="31474" y="1169181"/>
                  </a:lnTo>
                  <a:lnTo>
                    <a:pt x="14270" y="1134347"/>
                  </a:lnTo>
                  <a:lnTo>
                    <a:pt x="1783" y="1063152"/>
                  </a:lnTo>
                  <a:lnTo>
                    <a:pt x="222" y="1018484"/>
                  </a:lnTo>
                  <a:lnTo>
                    <a:pt x="0" y="962141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49400" y="5852159"/>
            <a:ext cx="8607425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520950" algn="l"/>
              </a:tabLst>
            </a:pP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YCLE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simple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7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 marR="356870">
              <a:lnSpc>
                <a:spcPct val="131900"/>
              </a:lnSpc>
              <a:spcBef>
                <a:spcPts val="5"/>
              </a:spcBef>
              <a:tabLst>
                <a:tab pos="3035300" algn="l"/>
              </a:tabLst>
            </a:pPr>
            <a:r>
              <a:rPr sz="2400" spc="-95" dirty="0">
                <a:solidFill>
                  <a:srgbClr val="0048AA"/>
                </a:solidFill>
                <a:latin typeface="Lucida Sans Unicode"/>
                <a:cs typeface="Lucida Sans Unicode"/>
              </a:rPr>
              <a:t>N</a:t>
            </a:r>
            <a:r>
              <a:rPr sz="1900" spc="-95" dirty="0">
                <a:solidFill>
                  <a:srgbClr val="0048AA"/>
                </a:solidFill>
                <a:latin typeface="Lucida Sans Unicode"/>
                <a:cs typeface="Lucida Sans Unicode"/>
              </a:rPr>
              <a:t>O</a:t>
            </a:r>
            <a:r>
              <a:rPr sz="2400" spc="-9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YCLE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no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Asymmetry</a:t>
            </a:r>
            <a:r>
              <a:rPr spc="80" dirty="0"/>
              <a:t> </a:t>
            </a:r>
            <a:r>
              <a:rPr dirty="0"/>
              <a:t>of</a:t>
            </a:r>
            <a:r>
              <a:rPr spc="80" dirty="0"/>
              <a:t> </a:t>
            </a:r>
            <a:r>
              <a:rPr spc="225" dirty="0"/>
              <a:t>NP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3500"/>
            <a:ext cx="11540490" cy="284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152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Asymmetry</a:t>
            </a:r>
            <a:r>
              <a:rPr sz="24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2400" spc="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short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certificates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instances.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5759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50" dirty="0">
                <a:solidFill>
                  <a:srgbClr val="333333"/>
                </a:solidFill>
                <a:latin typeface="Lucida Sans Unicode"/>
                <a:cs typeface="Lucida Sans Unicode"/>
              </a:rPr>
              <a:t>How</a:t>
            </a:r>
            <a:r>
              <a:rPr sz="2400" spc="-5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33333"/>
                </a:solidFill>
                <a:latin typeface="Lucida Sans Unicode"/>
                <a:cs typeface="Lucida Sans Unicode"/>
              </a:rPr>
              <a:t>to</a:t>
            </a:r>
            <a:r>
              <a:rPr sz="2400" spc="-5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33333"/>
                </a:solidFill>
                <a:latin typeface="Lucida Sans Unicode"/>
                <a:cs typeface="Lucida Sans Unicode"/>
              </a:rPr>
              <a:t>classify</a:t>
            </a:r>
            <a:r>
              <a:rPr sz="2400" spc="-5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1900" spc="-110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2400" spc="-110" dirty="0">
                <a:solidFill>
                  <a:srgbClr val="33333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r>
              <a:rPr sz="1900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AT</a:t>
            </a:r>
            <a:r>
              <a:rPr sz="1900" spc="11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33333"/>
                </a:solidFill>
                <a:latin typeface="Lucida Sans Unicode"/>
                <a:cs typeface="Lucida Sans Unicode"/>
              </a:rPr>
              <a:t>and</a:t>
            </a:r>
            <a:r>
              <a:rPr sz="2400" spc="-5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1900" spc="-95" dirty="0">
                <a:solidFill>
                  <a:srgbClr val="333333"/>
                </a:solidFill>
                <a:latin typeface="Lucida Sans Unicode"/>
                <a:cs typeface="Lucida Sans Unicode"/>
              </a:rPr>
              <a:t>O</a:t>
            </a:r>
            <a:r>
              <a:rPr sz="2400" spc="-95" dirty="0">
                <a:solidFill>
                  <a:srgbClr val="333333"/>
                </a:solidFill>
                <a:latin typeface="Lucida Sans Unicode"/>
                <a:cs typeface="Lucida Sans Unicode"/>
              </a:rPr>
              <a:t>-</a:t>
            </a:r>
            <a:r>
              <a:rPr sz="2400" spc="-70" dirty="0">
                <a:solidFill>
                  <a:srgbClr val="333333"/>
                </a:solidFill>
                <a:latin typeface="Lucida Sans Unicode"/>
                <a:cs typeface="Lucida Sans Unicode"/>
              </a:rPr>
              <a:t>H</a:t>
            </a:r>
            <a:r>
              <a:rPr sz="1900" spc="-70" dirty="0">
                <a:solidFill>
                  <a:srgbClr val="333333"/>
                </a:solidFill>
                <a:latin typeface="Lucida Sans Unicode"/>
                <a:cs typeface="Lucida Sans Unicode"/>
              </a:rPr>
              <a:t>AMILTON</a:t>
            </a:r>
            <a:r>
              <a:rPr sz="2400" spc="-70" dirty="0">
                <a:solidFill>
                  <a:srgbClr val="33333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YCLE</a:t>
            </a:r>
            <a:r>
              <a:rPr sz="1900" spc="10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333333"/>
                </a:solidFill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60" dirty="0">
                <a:latin typeface="Lucida Sans Unicode"/>
                <a:cs typeface="Lucida Sans Unicode"/>
              </a:rPr>
              <a:t>complete</a:t>
            </a:r>
            <a:r>
              <a:rPr sz="2400" dirty="0">
                <a:latin typeface="Lucida Sans Unicode"/>
                <a:cs typeface="Lucida Sans Unicode"/>
              </a:rPr>
              <a:t> and 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baseline="-6944" dirty="0">
                <a:latin typeface="Times New Roman"/>
                <a:cs typeface="Times New Roman"/>
              </a:rPr>
              <a:t>P</a:t>
            </a:r>
            <a:r>
              <a:rPr sz="2400" spc="540" baseline="-6944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U</a:t>
            </a:r>
            <a:r>
              <a:rPr sz="1900" spc="-110" dirty="0">
                <a:latin typeface="Lucida Sans Unicode"/>
                <a:cs typeface="Lucida Sans Unicode"/>
              </a:rPr>
              <a:t>N</a:t>
            </a:r>
            <a:r>
              <a:rPr sz="2400" spc="-110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-30" dirty="0">
                <a:latin typeface="Lucida Sans Unicode"/>
                <a:cs typeface="Lucida Sans Unicode"/>
              </a:rPr>
              <a:t>H</a:t>
            </a:r>
            <a:r>
              <a:rPr sz="1900" spc="-30" dirty="0">
                <a:latin typeface="Lucida Sans Unicode"/>
                <a:cs typeface="Lucida Sans Unicode"/>
              </a:rPr>
              <a:t>AMILTON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b="1" spc="-80" dirty="0">
                <a:latin typeface="Tahoma"/>
                <a:cs typeface="Tahoma"/>
              </a:rPr>
              <a:t>NP</a:t>
            </a:r>
            <a:r>
              <a:rPr sz="2400" spc="-80" dirty="0">
                <a:latin typeface="Lucida Sans Unicode"/>
                <a:cs typeface="Lucida Sans Unicode"/>
              </a:rPr>
              <a:t>-</a:t>
            </a:r>
            <a:r>
              <a:rPr sz="2400" spc="-60" dirty="0">
                <a:latin typeface="Lucida Sans Unicode"/>
                <a:cs typeface="Lucida Sans Unicode"/>
              </a:rPr>
              <a:t>complete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H</a:t>
            </a:r>
            <a:r>
              <a:rPr sz="1900" spc="-30" dirty="0">
                <a:latin typeface="Lucida Sans Unicode"/>
                <a:cs typeface="Lucida Sans Unicode"/>
              </a:rPr>
              <a:t>AMILTON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6944" dirty="0">
                <a:latin typeface="Times New Roman"/>
                <a:cs typeface="Times New Roman"/>
              </a:rPr>
              <a:t>P</a:t>
            </a:r>
            <a:r>
              <a:rPr sz="2400" spc="472" baseline="-6944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N</a:t>
            </a:r>
            <a:r>
              <a:rPr sz="1900" spc="-95" dirty="0">
                <a:latin typeface="Lucida Sans Unicode"/>
                <a:cs typeface="Lucida Sans Unicode"/>
              </a:rPr>
              <a:t>O</a:t>
            </a:r>
            <a:r>
              <a:rPr sz="2400" spc="-95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But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U</a:t>
            </a:r>
            <a:r>
              <a:rPr sz="1900" spc="-110" dirty="0">
                <a:latin typeface="Lucida Sans Unicode"/>
                <a:cs typeface="Lucida Sans Unicode"/>
              </a:rPr>
              <a:t>N</a:t>
            </a:r>
            <a:r>
              <a:rPr sz="2400" spc="-11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S</a:t>
            </a:r>
            <a:r>
              <a:rPr sz="1900" spc="-10" dirty="0">
                <a:latin typeface="Lucida Sans Unicode"/>
                <a:cs typeface="Lucida Sans Unicode"/>
              </a:rPr>
              <a:t>AT</a:t>
            </a:r>
            <a:r>
              <a:rPr sz="1900" spc="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N</a:t>
            </a:r>
            <a:r>
              <a:rPr sz="1900" spc="-95" dirty="0">
                <a:latin typeface="Lucida Sans Unicode"/>
                <a:cs typeface="Lucida Sans Unicode"/>
              </a:rPr>
              <a:t>O</a:t>
            </a:r>
            <a:r>
              <a:rPr sz="2400" spc="-95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known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NP</a:t>
            </a:r>
            <a:r>
              <a:rPr spc="35" dirty="0"/>
              <a:t> </a:t>
            </a:r>
            <a:r>
              <a:rPr spc="95" dirty="0"/>
              <a:t>and</a:t>
            </a:r>
            <a:r>
              <a:rPr spc="35" dirty="0"/>
              <a:t> </a:t>
            </a:r>
            <a:r>
              <a:rPr spc="-105" dirty="0"/>
              <a:t>co-</a:t>
            </a:r>
            <a:r>
              <a:rPr spc="225" dirty="0"/>
              <a:t>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800100" y="1216660"/>
                <a:ext cx="11717020" cy="235859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1563370">
                  <a:lnSpc>
                    <a:spcPct val="131900"/>
                  </a:lnSpc>
                  <a:spcBef>
                    <a:spcPts val="100"/>
                  </a:spcBef>
                  <a:tabLst>
                    <a:tab pos="653415" algn="l"/>
                    <a:tab pos="695960" algn="l"/>
                  </a:tabLst>
                </a:pPr>
                <a:r>
                  <a:rPr sz="2400" spc="-25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NP.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	</a:t>
                </a:r>
                <a:r>
                  <a:rPr sz="2400" dirty="0">
                    <a:latin typeface="Lucida Sans Unicode"/>
                    <a:cs typeface="Lucida Sans Unicode"/>
                  </a:rPr>
                  <a:t>Decision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problems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for</a:t>
                </a:r>
                <a:r>
                  <a:rPr sz="2400" spc="-3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which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there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3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spc="-70" dirty="0">
                    <a:latin typeface="Lucida Sans Unicode"/>
                    <a:cs typeface="Lucida Sans Unicode"/>
                  </a:rPr>
                  <a:t>poly-</a:t>
                </a:r>
                <a:r>
                  <a:rPr sz="2400" spc="-25" dirty="0">
                    <a:latin typeface="Lucida Sans Unicode"/>
                    <a:cs typeface="Lucida Sans Unicode"/>
                  </a:rPr>
                  <a:t>time</a:t>
                </a:r>
                <a:r>
                  <a:rPr sz="2400" spc="-35" dirty="0"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latin typeface="Lucida Sans Unicode"/>
                    <a:cs typeface="Lucida Sans Unicode"/>
                  </a:rPr>
                  <a:t>certifier. </a:t>
                </a:r>
                <a:r>
                  <a:rPr sz="2400" spc="-25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Ex.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S</a:t>
                </a:r>
                <a:r>
                  <a:rPr sz="1900" dirty="0">
                    <a:latin typeface="Lucida Sans Unicode"/>
                    <a:cs typeface="Lucida Sans Unicode"/>
                  </a:rPr>
                  <a:t>AT</a:t>
                </a:r>
                <a:r>
                  <a:rPr sz="2200" dirty="0">
                    <a:latin typeface="Lucida Sans Unicode"/>
                    <a:cs typeface="Lucida Sans Unicode"/>
                  </a:rPr>
                  <a:t>,</a:t>
                </a:r>
                <a:r>
                  <a:rPr sz="22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spc="-30" dirty="0">
                    <a:latin typeface="Lucida Sans Unicode"/>
                    <a:cs typeface="Lucida Sans Unicode"/>
                  </a:rPr>
                  <a:t>H</a:t>
                </a:r>
                <a:r>
                  <a:rPr sz="1900" spc="-30" dirty="0">
                    <a:latin typeface="Lucida Sans Unicode"/>
                    <a:cs typeface="Lucida Sans Unicode"/>
                  </a:rPr>
                  <a:t>AMILTON</a:t>
                </a:r>
                <a:r>
                  <a:rPr sz="2400" spc="-30" dirty="0">
                    <a:latin typeface="Lucida Sans Unicode"/>
                    <a:cs typeface="Lucida Sans Unicode"/>
                  </a:rPr>
                  <a:t>-C</a:t>
                </a:r>
                <a:r>
                  <a:rPr sz="1900" spc="-30" dirty="0">
                    <a:latin typeface="Lucida Sans Unicode"/>
                    <a:cs typeface="Lucida Sans Unicode"/>
                  </a:rPr>
                  <a:t>YCLE</a:t>
                </a:r>
                <a:r>
                  <a:rPr sz="2200" spc="-30" dirty="0">
                    <a:latin typeface="Lucida Sans Unicode"/>
                    <a:cs typeface="Lucida Sans Unicode"/>
                  </a:rPr>
                  <a:t>,</a:t>
                </a:r>
                <a:r>
                  <a:rPr sz="2200" spc="-1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and</a:t>
                </a:r>
                <a:r>
                  <a:rPr sz="2400" spc="-70" dirty="0"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latin typeface="Lucida Sans Unicode"/>
                    <a:cs typeface="Lucida Sans Unicode"/>
                  </a:rPr>
                  <a:t>C</a:t>
                </a:r>
                <a:r>
                  <a:rPr sz="1900" spc="-10" dirty="0">
                    <a:latin typeface="Lucida Sans Unicode"/>
                    <a:cs typeface="Lucida Sans Unicode"/>
                  </a:rPr>
                  <a:t>OMPOSITES</a:t>
                </a:r>
                <a:r>
                  <a:rPr sz="2200" spc="-10" dirty="0">
                    <a:latin typeface="Lucida Sans Unicode"/>
                    <a:cs typeface="Lucida Sans Unicode"/>
                  </a:rPr>
                  <a:t>.</a:t>
                </a:r>
                <a:endParaRPr sz="2200">
                  <a:latin typeface="Lucida Sans Unicode"/>
                  <a:cs typeface="Lucida Sans Unicode"/>
                </a:endParaRPr>
              </a:p>
              <a:p>
                <a:pPr>
                  <a:lnSpc>
                    <a:spcPct val="100000"/>
                  </a:lnSpc>
                  <a:spcBef>
                    <a:spcPts val="110"/>
                  </a:spcBef>
                </a:pPr>
                <a:endParaRPr sz="2400">
                  <a:latin typeface="Lucida Sans Unicode"/>
                  <a:cs typeface="Lucida Sans Unicode"/>
                </a:endParaRPr>
              </a:p>
              <a:p>
                <a:pPr marL="76200" marR="5080">
                  <a:lnSpc>
                    <a:spcPct val="131900"/>
                  </a:lnSpc>
                  <a:spcBef>
                    <a:spcPts val="5"/>
                  </a:spcBef>
                  <a:tabLst>
                    <a:tab pos="874394" algn="l"/>
                  </a:tabLst>
                </a:pPr>
                <a:r>
                  <a:rPr sz="2400" spc="-2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Def.</a:t>
                </a:r>
                <a:r>
                  <a:rPr sz="24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2400" dirty="0">
                    <a:latin typeface="Lucida Sans Unicode"/>
                    <a:cs typeface="Lucida Sans Unicode"/>
                  </a:rPr>
                  <a:t>Given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decision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problem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i="1" dirty="0">
                    <a:latin typeface="Times New Roman"/>
                    <a:cs typeface="Times New Roman"/>
                  </a:rPr>
                  <a:t>X</a:t>
                </a:r>
                <a:r>
                  <a:rPr sz="2400" dirty="0">
                    <a:latin typeface="Lucida Sans Unicode"/>
                    <a:cs typeface="Lucida Sans Unicode"/>
                  </a:rPr>
                  <a:t>,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its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complement</a:t>
                </a:r>
                <a:r>
                  <a:rPr lang="en-GB" sz="2400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altLang="zh-CN" sz="2400" i="1" dirty="0">
                            <a:solidFill>
                              <a:srgbClr val="8D3124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altLang="zh-CN" sz="2400" b="0" i="1" dirty="0">
                            <a:solidFill>
                              <a:srgbClr val="8D3124"/>
                            </a:solidFill>
                            <a:latin typeface="Cambria Math" panose="02040503050406030204" pitchFamily="18" charset="0"/>
                            <a:cs typeface="Lucida Sans Unicode"/>
                          </a:rPr>
                          <m:t>X</m:t>
                        </m:r>
                      </m:e>
                    </m:acc>
                  </m:oMath>
                </a14:m>
                <a:r>
                  <a:rPr sz="2400" spc="-15" dirty="0">
                    <a:solidFill>
                      <a:srgbClr val="8D3124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is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-20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same</a:t>
                </a:r>
                <a:r>
                  <a:rPr sz="2400" spc="-15" dirty="0"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latin typeface="Lucida Sans Unicode"/>
                    <a:cs typeface="Lucida Sans Unicode"/>
                  </a:rPr>
                  <a:t>problem </a:t>
                </a:r>
                <a:r>
                  <a:rPr sz="2400" dirty="0">
                    <a:latin typeface="Lucida Sans Unicode"/>
                    <a:cs typeface="Lucida Sans Unicode"/>
                  </a:rPr>
                  <a:t>with</a:t>
                </a:r>
                <a:r>
                  <a:rPr sz="2400" spc="25" dirty="0">
                    <a:latin typeface="Lucida Sans Unicode"/>
                    <a:cs typeface="Lucida Sans Unicode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the</a:t>
                </a:r>
                <a:r>
                  <a:rPr sz="2400" spc="30" dirty="0">
                    <a:latin typeface="Lucida Sans Unicode"/>
                    <a:cs typeface="Lucida Sans Unicode"/>
                  </a:rPr>
                  <a:t> </a:t>
                </a:r>
                <a:r>
                  <a:rPr sz="2200" i="1" dirty="0">
                    <a:latin typeface="Times New Roman"/>
                    <a:cs typeface="Times New Roman"/>
                  </a:rPr>
                  <a:t>yes</a:t>
                </a:r>
                <a:r>
                  <a:rPr sz="2200" i="1" spc="240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and</a:t>
                </a:r>
                <a:r>
                  <a:rPr sz="2400" spc="30" dirty="0">
                    <a:latin typeface="Lucida Sans Unicode"/>
                    <a:cs typeface="Lucida Sans Unicode"/>
                  </a:rPr>
                  <a:t> </a:t>
                </a:r>
                <a:r>
                  <a:rPr sz="2200" i="1" dirty="0">
                    <a:latin typeface="Times New Roman"/>
                    <a:cs typeface="Times New Roman"/>
                  </a:rPr>
                  <a:t>no</a:t>
                </a:r>
                <a:r>
                  <a:rPr sz="2200" i="1" spc="235" dirty="0">
                    <a:latin typeface="Times New Roman"/>
                    <a:cs typeface="Times New Roman"/>
                  </a:rPr>
                  <a:t> </a:t>
                </a:r>
                <a:r>
                  <a:rPr sz="2400" dirty="0">
                    <a:latin typeface="Lucida Sans Unicode"/>
                    <a:cs typeface="Lucida Sans Unicode"/>
                  </a:rPr>
                  <a:t>answers</a:t>
                </a:r>
                <a:r>
                  <a:rPr sz="2400" spc="30" dirty="0">
                    <a:latin typeface="Lucida Sans Unicode"/>
                    <a:cs typeface="Lucida Sans Unicode"/>
                  </a:rPr>
                  <a:t> </a:t>
                </a:r>
                <a:r>
                  <a:rPr sz="2400" spc="-10" dirty="0">
                    <a:latin typeface="Lucida Sans Unicode"/>
                    <a:cs typeface="Lucida Sans Unicode"/>
                  </a:rPr>
                  <a:t>reversed.</a:t>
                </a:r>
                <a:endParaRPr sz="240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216660"/>
                <a:ext cx="11717020" cy="2358594"/>
              </a:xfrm>
              <a:prstGeom prst="rect">
                <a:avLst/>
              </a:prstGeom>
              <a:blipFill>
                <a:blip r:embed="rId2"/>
                <a:stretch>
                  <a:fillRect l="-1407" t="-538" r="-325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 txBox="1"/>
          <p:nvPr/>
        </p:nvSpPr>
        <p:spPr>
          <a:xfrm>
            <a:off x="939800" y="3855720"/>
            <a:ext cx="497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 { 4, 6, 8, 9, 10, 12, 14, 15, …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806" y="4338320"/>
            <a:ext cx="4780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11,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23,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29,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00" y="5107941"/>
            <a:ext cx="7395209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653415" algn="l"/>
                <a:tab pos="1139825" algn="l"/>
              </a:tabLst>
            </a:pPr>
            <a:r>
              <a:rPr sz="2400" spc="-114" dirty="0">
                <a:solidFill>
                  <a:srgbClr val="0048AA"/>
                </a:solidFill>
                <a:latin typeface="Lucida Sans Unicode"/>
                <a:cs typeface="Lucida Sans Unicode"/>
              </a:rPr>
              <a:t>co-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Complements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110" dirty="0">
                <a:latin typeface="Lucida Sans Unicode"/>
                <a:cs typeface="Lucida Sans Unicode"/>
              </a:rPr>
              <a:t>U</a:t>
            </a:r>
            <a:r>
              <a:rPr sz="1900" spc="-110" dirty="0">
                <a:latin typeface="Lucida Sans Unicode"/>
                <a:cs typeface="Lucida Sans Unicode"/>
              </a:rPr>
              <a:t>N</a:t>
            </a:r>
            <a:r>
              <a:rPr sz="2400" spc="-110" dirty="0">
                <a:latin typeface="Lucida Sans Unicode"/>
                <a:cs typeface="Lucida Sans Unicode"/>
              </a:rPr>
              <a:t>-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AT</a:t>
            </a:r>
            <a:r>
              <a:rPr sz="2200" spc="-45" dirty="0">
                <a:latin typeface="Lucida Sans Unicode"/>
                <a:cs typeface="Lucida Sans Unicode"/>
              </a:rPr>
              <a:t>,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N</a:t>
            </a:r>
            <a:r>
              <a:rPr sz="1900" spc="-95" dirty="0">
                <a:latin typeface="Lucida Sans Unicode"/>
                <a:cs typeface="Lucida Sans Unicode"/>
              </a:rPr>
              <a:t>O</a:t>
            </a:r>
            <a:r>
              <a:rPr sz="2400" spc="-95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30" dirty="0">
                <a:latin typeface="Lucida Sans Unicode"/>
                <a:cs typeface="Lucida Sans Unicode"/>
              </a:rPr>
              <a:t>C</a:t>
            </a:r>
            <a:r>
              <a:rPr sz="1900" spc="-30" dirty="0">
                <a:latin typeface="Lucida Sans Unicode"/>
                <a:cs typeface="Lucida Sans Unicode"/>
              </a:rPr>
              <a:t>YCLE</a:t>
            </a:r>
            <a:r>
              <a:rPr sz="2200" spc="-3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</a:t>
            </a:r>
            <a:r>
              <a:rPr sz="1900" spc="-10" dirty="0">
                <a:latin typeface="Lucida Sans Unicode"/>
                <a:cs typeface="Lucida Sans Unicode"/>
              </a:rPr>
              <a:t>RIMES</a:t>
            </a:r>
            <a:r>
              <a:rPr sz="2200" spc="-1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6700" y="4376420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2"/>
                </a:moveTo>
                <a:lnTo>
                  <a:pt x="2599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78700" y="3972560"/>
            <a:ext cx="2977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9300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ignore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0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1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(neither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prime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nor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composite)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37370" y="4270397"/>
            <a:ext cx="698500" cy="121920"/>
            <a:chOff x="6461170" y="4643777"/>
            <a:chExt cx="698500" cy="121920"/>
          </a:xfrm>
        </p:grpSpPr>
        <p:sp>
          <p:nvSpPr>
            <p:cNvPr id="11" name="object 11"/>
            <p:cNvSpPr/>
            <p:nvPr/>
          </p:nvSpPr>
          <p:spPr>
            <a:xfrm>
              <a:off x="6539910" y="4704737"/>
              <a:ext cx="619760" cy="0"/>
            </a:xfrm>
            <a:custGeom>
              <a:avLst/>
              <a:gdLst/>
              <a:ahLst/>
              <a:cxnLst/>
              <a:rect l="l" t="t" r="r" b="b"/>
              <a:pathLst>
                <a:path w="619759">
                  <a:moveTo>
                    <a:pt x="0" y="0"/>
                  </a:moveTo>
                  <a:lnTo>
                    <a:pt x="12699" y="0"/>
                  </a:lnTo>
                  <a:lnTo>
                    <a:pt x="619586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61170" y="464377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45</a:t>
            </a:r>
          </a:p>
        </p:txBody>
      </p:sp>
      <p:pic>
        <p:nvPicPr>
          <p:cNvPr id="3074" name="Picture 2" descr="Figure 2 from Introduction to Computational Complexity ∗ — Mathematical  Programming Glossary Supplement — | Semantic Scholar">
            <a:extLst>
              <a:ext uri="{FF2B5EF4-FFF2-40B4-BE49-F238E27FC236}">
                <a16:creationId xmlns:a16="http://schemas.microsoft.com/office/drawing/2014/main" id="{F2675076-13C7-3CA1-CA9A-63F9C7CA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471" y="5702300"/>
            <a:ext cx="5387569" cy="39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NP</a:t>
            </a:r>
            <a:r>
              <a:rPr spc="30" dirty="0"/>
              <a:t> </a:t>
            </a:r>
            <a:r>
              <a:rPr spc="260" dirty="0"/>
              <a:t>=</a:t>
            </a:r>
            <a:r>
              <a:rPr spc="30" dirty="0"/>
              <a:t> </a:t>
            </a:r>
            <a:r>
              <a:rPr spc="-105" dirty="0"/>
              <a:t>co-</a:t>
            </a:r>
            <a:r>
              <a:rPr spc="250" dirty="0"/>
              <a:t>NP</a:t>
            </a:r>
            <a:r>
              <a:rPr spc="30" dirty="0"/>
              <a:t> </a:t>
            </a:r>
            <a:r>
              <a:rPr spc="285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077" y="1143000"/>
            <a:ext cx="9811385" cy="477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446976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open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question.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5" dirty="0">
                <a:latin typeface="Tahoma"/>
                <a:cs typeface="Tahoma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Do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instances have succinct certificates iff </a:t>
            </a:r>
            <a:r>
              <a:rPr sz="2400" i="1" dirty="0">
                <a:latin typeface="Times New Roman"/>
                <a:cs typeface="Times New Roman"/>
              </a:rPr>
              <a:t>no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instances </a:t>
            </a:r>
            <a:r>
              <a:rPr sz="2400" spc="-25" dirty="0">
                <a:latin typeface="Lucida Sans Unicode"/>
                <a:cs typeface="Lucida Sans Unicode"/>
              </a:rPr>
              <a:t>do?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3766820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Consensus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opinion: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no.</a:t>
            </a:r>
            <a:endParaRPr sz="2400">
              <a:latin typeface="Lucida Sans Unicode"/>
              <a:cs typeface="Lucida Sans Unicode"/>
            </a:endParaRPr>
          </a:p>
          <a:p>
            <a:pPr marL="50800" marR="3930650">
              <a:lnSpc>
                <a:spcPct val="131900"/>
              </a:lnSpc>
              <a:spcBef>
                <a:spcPts val="3510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spc="640" dirty="0">
                <a:latin typeface="Trebuchet MS"/>
                <a:cs typeface="Trebuchet MS"/>
              </a:rPr>
              <a:t>≠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-10" dirty="0">
                <a:latin typeface="Tahoma"/>
                <a:cs typeface="Tahoma"/>
              </a:rPr>
              <a:t> </a:t>
            </a:r>
            <a:r>
              <a:rPr sz="2400" spc="640" dirty="0">
                <a:latin typeface="Trebuchet MS"/>
                <a:cs typeface="Trebuchet MS"/>
              </a:rPr>
              <a:t>≠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idea.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679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closed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complementation.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-5" dirty="0">
                <a:latin typeface="Tahoma"/>
                <a:cs typeface="Tahoma"/>
              </a:rPr>
              <a:t> </a:t>
            </a:r>
            <a:r>
              <a:rPr sz="2400" spc="-204" dirty="0">
                <a:latin typeface="Lucida Sans Unicode"/>
                <a:cs typeface="Lucida Sans Unicode"/>
              </a:rPr>
              <a:t>=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spc="-3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-5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closed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under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complementation.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words,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35" dirty="0">
                <a:latin typeface="Tahoma"/>
                <a:cs typeface="Tahoma"/>
              </a:rPr>
              <a:t> </a:t>
            </a:r>
            <a:r>
              <a:rPr sz="2400" spc="-204" dirty="0">
                <a:latin typeface="Lucida Sans Unicode"/>
                <a:cs typeface="Lucida Sans Unicode"/>
              </a:rPr>
              <a:t>= 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contrapositive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theorem.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Picture 2" descr="Figure 2 from Introduction to Computational Complexity ∗ — Mathematical  Programming Glossary Supplement — | Semantic Scholar">
            <a:extLst>
              <a:ext uri="{FF2B5EF4-FFF2-40B4-BE49-F238E27FC236}">
                <a16:creationId xmlns:a16="http://schemas.microsoft.com/office/drawing/2014/main" id="{13F621F7-A99F-C77B-F67C-2859FA7D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5181600"/>
            <a:ext cx="5387569" cy="39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7607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Good</a:t>
            </a:r>
            <a:r>
              <a:rPr spc="20" dirty="0"/>
              <a:t> </a:t>
            </a:r>
            <a:r>
              <a:rPr spc="-10" dirty="0"/>
              <a:t>characterizations</a:t>
            </a:r>
            <a:r>
              <a:rPr lang="en-GB" spc="-10" dirty="0"/>
              <a:t> (tend to be easier)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74700" y="1308100"/>
            <a:ext cx="848169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35"/>
              </a:lnSpc>
              <a:spcBef>
                <a:spcPts val="100"/>
              </a:spcBef>
              <a:tabLst>
                <a:tab pos="3593465" algn="l"/>
                <a:tab pos="6313805" algn="l"/>
                <a:tab pos="6927850" algn="l"/>
                <a:tab pos="737362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Good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characterization.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[Edmonds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1965]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335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spc="-30" dirty="0">
                <a:latin typeface="Lucida Sans Unicode"/>
                <a:cs typeface="Lucida Sans Unicode"/>
              </a:rPr>
              <a:t>, </a:t>
            </a:r>
            <a:r>
              <a:rPr sz="2400" spc="-10" dirty="0">
                <a:latin typeface="Lucida Sans Unicode"/>
                <a:cs typeface="Lucida Sans Unicode"/>
              </a:rPr>
              <a:t>then: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4500" y="2298700"/>
            <a:ext cx="669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yes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succinct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certificate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7000" y="2143760"/>
            <a:ext cx="124460" cy="990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4500" y="2781300"/>
            <a:ext cx="679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no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succinct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disqualifier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3081020"/>
            <a:ext cx="11074400" cy="24352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0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Provides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conceptual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leverage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reasoning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about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problem.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6915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bipartite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matching?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yes,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exhibit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matching.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9114155" algn="l"/>
                <a:tab pos="943800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exhibit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|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neighbors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|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|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|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6261100"/>
            <a:ext cx="6515100" cy="29464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Good</a:t>
            </a:r>
            <a:r>
              <a:rPr spc="20" dirty="0"/>
              <a:t> </a:t>
            </a:r>
            <a:r>
              <a:rPr spc="-10" dirty="0"/>
              <a:t>characterizations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9981" y="3048000"/>
            <a:ext cx="8735912" cy="4838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Good</a:t>
            </a:r>
            <a:r>
              <a:rPr spc="20" dirty="0"/>
              <a:t> </a:t>
            </a:r>
            <a:r>
              <a:rPr spc="-10" dirty="0"/>
              <a:t>characterizations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49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08100"/>
            <a:ext cx="11428730" cy="475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835"/>
              </a:lnSpc>
              <a:spcBef>
                <a:spcPts val="100"/>
              </a:spcBef>
              <a:tabLst>
                <a:tab pos="2138680" algn="l"/>
                <a:tab pos="2771775" algn="l"/>
                <a:tab pos="3345179" algn="l"/>
                <a:tab pos="37712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spc="-120" dirty="0">
                <a:latin typeface="Tahoma"/>
                <a:cs typeface="Tahoma"/>
              </a:rPr>
              <a:t>P</a:t>
            </a:r>
            <a:r>
              <a:rPr sz="2400" b="1" spc="-100" dirty="0">
                <a:latin typeface="Tahoma"/>
                <a:cs typeface="Tahoma"/>
              </a:rPr>
              <a:t> </a:t>
            </a:r>
            <a:r>
              <a:rPr sz="2400" spc="-5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0" marR="161925" indent="-457200">
              <a:lnSpc>
                <a:spcPts val="3800"/>
              </a:lnSpc>
              <a:spcBef>
                <a:spcPts val="525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Proof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5" dirty="0">
                <a:latin typeface="Lucida Sans Unicode"/>
                <a:cs typeface="Lucida Sans Unicode"/>
              </a:rPr>
              <a:t>flow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min-</a:t>
            </a:r>
            <a:r>
              <a:rPr sz="2400" spc="-40" dirty="0">
                <a:latin typeface="Lucida Sans Unicode"/>
                <a:cs typeface="Lucida Sans Unicode"/>
              </a:rPr>
              <a:t>cut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theorem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led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stronger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result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max-</a:t>
            </a:r>
            <a:r>
              <a:rPr sz="2400" spc="-20" dirty="0">
                <a:latin typeface="Lucida Sans Unicode"/>
                <a:cs typeface="Lucida Sans Unicode"/>
              </a:rPr>
              <a:t>flow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min-</a:t>
            </a:r>
            <a:r>
              <a:rPr sz="2400" spc="-40" dirty="0">
                <a:latin typeface="Lucida Sans Unicode"/>
                <a:cs typeface="Lucida Sans Unicode"/>
              </a:rPr>
              <a:t>cut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0" marR="43180" indent="-4572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Sometimes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good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characterization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seems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easier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 </a:t>
            </a:r>
            <a:r>
              <a:rPr sz="2400" dirty="0">
                <a:latin typeface="Lucida Sans Unicode"/>
                <a:cs typeface="Lucida Sans Unicode"/>
              </a:rPr>
              <a:t>efficient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835"/>
              </a:lnSpc>
              <a:tabLst>
                <a:tab pos="4469765" algn="l"/>
                <a:tab pos="6492875" algn="l"/>
                <a:tab pos="693928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open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question.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2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Mixed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opinions.</a:t>
            </a:r>
            <a:endParaRPr sz="2400">
              <a:latin typeface="Lucida Sans Unicode"/>
              <a:cs typeface="Lucida Sans Unicode"/>
            </a:endParaRPr>
          </a:p>
          <a:p>
            <a:pPr marL="635000" marR="1330960" indent="-457200">
              <a:lnSpc>
                <a:spcPts val="3800"/>
              </a:lnSpc>
              <a:spcBef>
                <a:spcPts val="220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Many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examples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found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nontrivial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good </a:t>
            </a:r>
            <a:r>
              <a:rPr sz="2400" dirty="0">
                <a:latin typeface="Lucida Sans Unicode"/>
                <a:cs typeface="Lucida Sans Unicode"/>
              </a:rPr>
              <a:t>characterization,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but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only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years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later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discovered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7835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45" dirty="0"/>
              <a:t> </a:t>
            </a:r>
            <a:r>
              <a:rPr dirty="0"/>
              <a:t>programming</a:t>
            </a:r>
            <a:r>
              <a:rPr spc="50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dirty="0"/>
              <a:t>in</a:t>
            </a:r>
            <a:r>
              <a:rPr spc="50" dirty="0"/>
              <a:t> </a:t>
            </a:r>
            <a:r>
              <a:rPr spc="250" dirty="0"/>
              <a:t>NP</a:t>
            </a:r>
            <a:r>
              <a:rPr spc="55" dirty="0"/>
              <a:t> </a:t>
            </a:r>
            <a:r>
              <a:rPr sz="2400" dirty="0">
                <a:latin typeface="Symbol"/>
                <a:cs typeface="Symbol"/>
              </a:rPr>
              <a:t>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pc="50" dirty="0"/>
              <a:t>co-</a:t>
            </a:r>
            <a:r>
              <a:rPr spc="-25" dirty="0"/>
              <a:t>NP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216660"/>
            <a:ext cx="11165205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242570">
              <a:lnSpc>
                <a:spcPct val="131900"/>
              </a:lnSpc>
              <a:spcBef>
                <a:spcPts val="100"/>
              </a:spcBef>
              <a:tabLst>
                <a:tab pos="3164840" algn="l"/>
                <a:tab pos="4297045" algn="l"/>
                <a:tab pos="5057140" algn="l"/>
                <a:tab pos="5492750" algn="l"/>
                <a:tab pos="5758815" algn="l"/>
                <a:tab pos="6631940" algn="l"/>
                <a:tab pos="7709534" algn="l"/>
              </a:tabLst>
            </a:pP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L</a:t>
            </a:r>
            <a:r>
              <a:rPr sz="19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INEAR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ROGRAMMING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Symbol"/>
                <a:cs typeface="Symbol"/>
              </a:rPr>
              <a:t></a:t>
            </a:r>
            <a:r>
              <a:rPr sz="2400" i="1" spc="-15" baseline="27777" dirty="0">
                <a:latin typeface="Times New Roman"/>
                <a:cs typeface="Times New Roman"/>
              </a:rPr>
              <a:t>m</a:t>
            </a:r>
            <a:r>
              <a:rPr sz="2400" spc="-15" baseline="29513" dirty="0">
                <a:latin typeface="Times New Roman"/>
                <a:cs typeface="Times New Roman"/>
              </a:rPr>
              <a:t>×</a:t>
            </a:r>
            <a:r>
              <a:rPr sz="2400" i="1" spc="-15" baseline="27777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</a:t>
            </a:r>
            <a:r>
              <a:rPr sz="2400" i="1" spc="-37" baseline="27777" dirty="0">
                <a:latin typeface="Times New Roman"/>
                <a:cs typeface="Times New Roman"/>
              </a:rPr>
              <a:t>m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</a:t>
            </a:r>
            <a:r>
              <a:rPr sz="2400" i="1" spc="-37" baseline="27777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α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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there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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50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and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baseline="19097" dirty="0">
                <a:latin typeface="Times New Roman"/>
                <a:cs typeface="Times New Roman"/>
              </a:rPr>
              <a:t>T</a:t>
            </a:r>
            <a:r>
              <a:rPr sz="2400" spc="300" baseline="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α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50800" marR="17780">
              <a:lnSpc>
                <a:spcPct val="128200"/>
              </a:lnSpc>
              <a:spcBef>
                <a:spcPts val="3640"/>
              </a:spcBef>
              <a:tabLst>
                <a:tab pos="1657350" algn="l"/>
                <a:tab pos="1680210" algn="l"/>
                <a:tab pos="5645785" algn="l"/>
                <a:tab pos="8663940" algn="l"/>
                <a:tab pos="9074150" algn="l"/>
                <a:tab pos="9655810" algn="l"/>
                <a:tab pos="1006983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[Gale–Kuhn–Tucker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1948]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spc="-45" dirty="0">
                <a:latin typeface="Lucida Sans Unicode"/>
                <a:cs typeface="Lucida Sans Unicode"/>
              </a:rPr>
              <a:t>L</a:t>
            </a:r>
            <a:r>
              <a:rPr sz="1900" spc="-45" dirty="0">
                <a:latin typeface="Lucida Sans Unicode"/>
                <a:cs typeface="Lucida Sans Unicode"/>
              </a:rPr>
              <a:t>INEAR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P</a:t>
            </a:r>
            <a:r>
              <a:rPr sz="1900" spc="-10" dirty="0">
                <a:latin typeface="Lucida Sans Unicode"/>
                <a:cs typeface="Lucida Sans Unicode"/>
              </a:rPr>
              <a:t>ROGRAMMING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50" dirty="0">
                <a:latin typeface="Tahoma"/>
                <a:cs typeface="Tahoma"/>
              </a:rPr>
              <a:t>NP</a:t>
            </a:r>
            <a:r>
              <a:rPr sz="2400" spc="-50" dirty="0">
                <a:latin typeface="Lucida Sans Unicode"/>
                <a:cs typeface="Lucida Sans Unicode"/>
              </a:rPr>
              <a:t>.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sketch.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(P)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(D)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nonempty,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min.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0521" y="4083421"/>
            <a:ext cx="1642110" cy="86233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R="60960" algn="r">
              <a:lnSpc>
                <a:spcPct val="100000"/>
              </a:lnSpc>
              <a:spcBef>
                <a:spcPts val="755"/>
              </a:spcBef>
              <a:tabLst>
                <a:tab pos="639445" algn="l"/>
              </a:tabLst>
            </a:pPr>
            <a:r>
              <a:rPr sz="2200" spc="-25" dirty="0">
                <a:latin typeface="Times New Roman"/>
                <a:cs typeface="Times New Roman"/>
              </a:rPr>
              <a:t>(D)</a:t>
            </a:r>
            <a:r>
              <a:rPr sz="2200" dirty="0">
                <a:latin typeface="Times New Roman"/>
                <a:cs typeface="Times New Roman"/>
              </a:rPr>
              <a:t>	min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y</a:t>
            </a:r>
            <a:r>
              <a:rPr sz="2025" i="1" baseline="41152" dirty="0">
                <a:latin typeface="Times New Roman"/>
                <a:cs typeface="Times New Roman"/>
              </a:rPr>
              <a:t>T</a:t>
            </a:r>
            <a:r>
              <a:rPr sz="2025" i="1" spc="-44" baseline="41152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b</a:t>
            </a:r>
            <a:endParaRPr sz="2200">
              <a:latin typeface="Times New Roman"/>
              <a:cs typeface="Times New Roman"/>
            </a:endParaRPr>
          </a:p>
          <a:p>
            <a:pPr marR="43180" algn="r">
              <a:lnSpc>
                <a:spcPct val="100000"/>
              </a:lnSpc>
              <a:spcBef>
                <a:spcPts val="650"/>
              </a:spcBef>
            </a:pPr>
            <a:r>
              <a:rPr sz="2200" dirty="0">
                <a:latin typeface="Times New Roman"/>
                <a:cs typeface="Times New Roman"/>
              </a:rPr>
              <a:t>s.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11378" y="4501698"/>
            <a:ext cx="1353820" cy="86233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55"/>
              </a:spcBef>
              <a:tabLst>
                <a:tab pos="764540" algn="l"/>
                <a:tab pos="1191260" algn="l"/>
              </a:tabLst>
            </a:pPr>
            <a:r>
              <a:rPr sz="2200" i="1" dirty="0">
                <a:latin typeface="Times New Roman"/>
                <a:cs typeface="Times New Roman"/>
              </a:rPr>
              <a:t>A</a:t>
            </a:r>
            <a:r>
              <a:rPr sz="2025" i="1" baseline="41152" dirty="0">
                <a:latin typeface="Times New Roman"/>
                <a:cs typeface="Times New Roman"/>
              </a:rPr>
              <a:t>T</a:t>
            </a:r>
            <a:r>
              <a:rPr sz="2025" i="1" spc="225" baseline="41152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y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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i="1" spc="-50" dirty="0">
                <a:latin typeface="Times New Roman"/>
                <a:cs typeface="Times New Roman"/>
              </a:rPr>
              <a:t>c</a:t>
            </a:r>
            <a:endParaRPr sz="2200">
              <a:latin typeface="Times New Roman"/>
              <a:cs typeface="Times New Roman"/>
            </a:endParaRPr>
          </a:p>
          <a:p>
            <a:pPr marL="381635">
              <a:lnSpc>
                <a:spcPct val="100000"/>
              </a:lnSpc>
              <a:spcBef>
                <a:spcPts val="650"/>
              </a:spcBef>
              <a:tabLst>
                <a:tab pos="764540" algn="l"/>
                <a:tab pos="1174115" algn="l"/>
              </a:tabLst>
            </a:pPr>
            <a:r>
              <a:rPr sz="2200" i="1" spc="-50" dirty="0">
                <a:latin typeface="Times New Roman"/>
                <a:cs typeface="Times New Roman"/>
              </a:rPr>
              <a:t>y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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1471" y="4083480"/>
            <a:ext cx="3021965" cy="12801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55"/>
              </a:spcBef>
              <a:tabLst>
                <a:tab pos="645160" algn="l"/>
              </a:tabLst>
            </a:pPr>
            <a:r>
              <a:rPr sz="2200" spc="-25" dirty="0">
                <a:latin typeface="Times New Roman"/>
                <a:cs typeface="Times New Roman"/>
              </a:rPr>
              <a:t>(P)</a:t>
            </a:r>
            <a:r>
              <a:rPr sz="2200" dirty="0">
                <a:latin typeface="Times New Roman"/>
                <a:cs typeface="Times New Roman"/>
              </a:rPr>
              <a:t>	max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Times New Roman"/>
                <a:cs typeface="Times New Roman"/>
              </a:rPr>
              <a:t>c</a:t>
            </a:r>
            <a:r>
              <a:rPr sz="2025" i="1" baseline="41152" dirty="0">
                <a:latin typeface="Times New Roman"/>
                <a:cs typeface="Times New Roman"/>
              </a:rPr>
              <a:t>T</a:t>
            </a:r>
            <a:r>
              <a:rPr sz="2025" i="1" spc="142" baseline="41152" dirty="0">
                <a:latin typeface="Times New Roman"/>
                <a:cs typeface="Times New Roman"/>
              </a:rPr>
              <a:t> </a:t>
            </a:r>
            <a:r>
              <a:rPr sz="2200" i="1" spc="-50" dirty="0"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650"/>
              </a:spcBef>
              <a:tabLst>
                <a:tab pos="655320" algn="l"/>
                <a:tab pos="1216660" algn="l"/>
                <a:tab pos="1626235" algn="l"/>
              </a:tabLst>
            </a:pPr>
            <a:r>
              <a:rPr sz="2200" dirty="0">
                <a:latin typeface="Times New Roman"/>
                <a:cs typeface="Times New Roman"/>
              </a:rPr>
              <a:t>s.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t.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i="1" spc="-25" dirty="0">
                <a:latin typeface="Times New Roman"/>
                <a:cs typeface="Times New Roman"/>
              </a:rPr>
              <a:t>Ax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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i="1" spc="-50" dirty="0">
                <a:latin typeface="Times New Roman"/>
                <a:cs typeface="Times New Roman"/>
              </a:rPr>
              <a:t>b</a:t>
            </a:r>
            <a:endParaRPr sz="22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655"/>
              </a:spcBef>
              <a:tabLst>
                <a:tab pos="391795" algn="l"/>
                <a:tab pos="800735" algn="l"/>
              </a:tabLst>
            </a:pPr>
            <a:r>
              <a:rPr sz="2200" i="1" spc="-50" dirty="0">
                <a:latin typeface="Times New Roman"/>
                <a:cs typeface="Times New Roman"/>
              </a:rPr>
              <a:t>x</a:t>
            </a:r>
            <a:r>
              <a:rPr sz="2200" i="1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Symbol"/>
                <a:cs typeface="Symbol"/>
              </a:rPr>
              <a:t>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100" y="5930900"/>
            <a:ext cx="5803900" cy="34163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8064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Linear</a:t>
            </a:r>
            <a:r>
              <a:rPr spc="45" dirty="0"/>
              <a:t> </a:t>
            </a:r>
            <a:r>
              <a:rPr dirty="0"/>
              <a:t>programming</a:t>
            </a:r>
            <a:r>
              <a:rPr spc="50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dirty="0"/>
              <a:t>in</a:t>
            </a:r>
            <a:r>
              <a:rPr spc="50" dirty="0"/>
              <a:t> </a:t>
            </a:r>
            <a:r>
              <a:rPr spc="250" dirty="0"/>
              <a:t>NP</a:t>
            </a:r>
            <a:r>
              <a:rPr spc="55" dirty="0"/>
              <a:t> </a:t>
            </a:r>
            <a:r>
              <a:rPr sz="2400" dirty="0">
                <a:latin typeface="Symbol"/>
                <a:cs typeface="Symbol"/>
              </a:rPr>
              <a:t>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pc="50" dirty="0"/>
              <a:t>co-</a:t>
            </a:r>
            <a:r>
              <a:rPr spc="-25" dirty="0"/>
              <a:t>NP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216660"/>
            <a:ext cx="1096518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1900"/>
              </a:lnSpc>
              <a:spcBef>
                <a:spcPts val="100"/>
              </a:spcBef>
              <a:tabLst>
                <a:tab pos="3164840" algn="l"/>
                <a:tab pos="4297045" algn="l"/>
                <a:tab pos="5057140" algn="l"/>
                <a:tab pos="5492750" algn="l"/>
                <a:tab pos="5758815" algn="l"/>
                <a:tab pos="6631940" algn="l"/>
                <a:tab pos="7709534" algn="l"/>
              </a:tabLst>
            </a:pP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L</a:t>
            </a:r>
            <a:r>
              <a:rPr sz="19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INEAR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ROGRAMMING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Symbol"/>
                <a:cs typeface="Symbol"/>
              </a:rPr>
              <a:t></a:t>
            </a:r>
            <a:r>
              <a:rPr sz="2400" i="1" spc="-15" baseline="27777" dirty="0">
                <a:latin typeface="Times New Roman"/>
                <a:cs typeface="Times New Roman"/>
              </a:rPr>
              <a:t>m</a:t>
            </a:r>
            <a:r>
              <a:rPr sz="2400" spc="-15" baseline="29513" dirty="0">
                <a:latin typeface="Times New Roman"/>
                <a:cs typeface="Times New Roman"/>
              </a:rPr>
              <a:t>×</a:t>
            </a:r>
            <a:r>
              <a:rPr sz="2400" i="1" spc="-15" baseline="27777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</a:t>
            </a:r>
            <a:r>
              <a:rPr sz="2400" i="1" spc="-37" baseline="27777" dirty="0">
                <a:latin typeface="Times New Roman"/>
                <a:cs typeface="Times New Roman"/>
              </a:rPr>
              <a:t>m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Symbol"/>
                <a:cs typeface="Symbol"/>
              </a:rPr>
              <a:t></a:t>
            </a:r>
            <a:r>
              <a:rPr sz="2400" i="1" spc="-37" baseline="27777" dirty="0">
                <a:latin typeface="Times New Roman"/>
                <a:cs typeface="Times New Roman"/>
              </a:rPr>
              <a:t>n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α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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there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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502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0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and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baseline="19097" dirty="0">
                <a:latin typeface="Times New Roman"/>
                <a:cs typeface="Times New Roman"/>
              </a:rPr>
              <a:t>T</a:t>
            </a:r>
            <a:r>
              <a:rPr sz="2400" spc="300" baseline="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200" dirty="0">
                <a:latin typeface="Times New Roman"/>
                <a:cs typeface="Times New Roman"/>
              </a:rPr>
              <a:t>α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1657350" algn="l"/>
                <a:tab pos="4438015" algn="l"/>
                <a:tab pos="7456170" algn="l"/>
                <a:tab pos="786574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[Khachiyan</a:t>
            </a:r>
            <a:r>
              <a:rPr sz="2400" spc="1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1979]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spc="-45" dirty="0">
                <a:latin typeface="Lucida Sans Unicode"/>
                <a:cs typeface="Lucida Sans Unicode"/>
              </a:rPr>
              <a:t>L</a:t>
            </a:r>
            <a:r>
              <a:rPr sz="1900" spc="-45" dirty="0">
                <a:latin typeface="Lucida Sans Unicode"/>
                <a:cs typeface="Lucida Sans Unicode"/>
              </a:rPr>
              <a:t>INEAR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P</a:t>
            </a:r>
            <a:r>
              <a:rPr sz="1900" spc="-10" dirty="0">
                <a:latin typeface="Lucida Sans Unicode"/>
                <a:cs typeface="Lucida Sans Unicode"/>
              </a:rPr>
              <a:t>ROGRAMMING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099" y="4254500"/>
            <a:ext cx="6046128" cy="3302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333500"/>
            <a:ext cx="994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Some</a:t>
            </a:r>
            <a:r>
              <a:rPr spc="10" dirty="0"/>
              <a:t> </a:t>
            </a:r>
            <a:r>
              <a:rPr dirty="0"/>
              <a:t>problems</a:t>
            </a:r>
            <a:r>
              <a:rPr spc="10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spc="-50" dirty="0"/>
              <a:t>P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0100" y="2514600"/>
          <a:ext cx="11503024" cy="664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2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problem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87070" marR="674370" indent="-12700">
                        <a:lnSpc>
                          <a:spcPct val="129600"/>
                        </a:lnSpc>
                        <a:spcBef>
                          <a:spcPts val="560"/>
                        </a:spcBef>
                      </a:pPr>
                      <a:r>
                        <a:rPr sz="1800" b="1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poly-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algorithm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2860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Multiple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multiple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26769" marR="544195" indent="-279400">
                        <a:lnSpc>
                          <a:spcPct val="115700"/>
                        </a:lnSpc>
                        <a:spcBef>
                          <a:spcPts val="785"/>
                        </a:spcBef>
                      </a:pP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grade-school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division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51,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17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51,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16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9685" algn="ctr">
                        <a:lnSpc>
                          <a:spcPct val="100000"/>
                        </a:lnSpc>
                      </a:pPr>
                      <a:r>
                        <a:rPr sz="2200" cap="small" spc="-8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Rel-</a:t>
                      </a: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Prime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78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Are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00" i="1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relatively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prime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Euclid’s</a:t>
                      </a:r>
                      <a:r>
                        <a:rPr sz="1800" spc="-1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algorithm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34,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39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34,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51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Primes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159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prime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7569" marR="397510" indent="-482600">
                        <a:lnSpc>
                          <a:spcPct val="111100"/>
                        </a:lnSpc>
                        <a:spcBef>
                          <a:spcPts val="945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Agrawal–Kayal– Saxena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001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Lucida Console"/>
                          <a:cs typeface="Lucida Console"/>
                        </a:rPr>
                        <a:t>53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Lucida Console"/>
                          <a:cs typeface="Lucida Console"/>
                        </a:rPr>
                        <a:t>51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2200" cap="small" spc="-6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Edit-</a:t>
                      </a: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Distance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the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edit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distance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between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00" i="1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less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than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Needleman–Wunsch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3060" marR="347980">
                        <a:lnSpc>
                          <a:spcPct val="106500"/>
                        </a:lnSpc>
                        <a:spcBef>
                          <a:spcPts val="1070"/>
                        </a:spcBef>
                      </a:pPr>
                      <a:r>
                        <a:rPr sz="1800" spc="-10" dirty="0">
                          <a:latin typeface="Lucida Console"/>
                          <a:cs typeface="Lucida Console"/>
                        </a:rPr>
                        <a:t>niether neither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384175">
                        <a:lnSpc>
                          <a:spcPct val="106500"/>
                        </a:lnSpc>
                        <a:spcBef>
                          <a:spcPts val="1070"/>
                        </a:spcBef>
                      </a:pPr>
                      <a:r>
                        <a:rPr sz="1800" spc="-20" dirty="0">
                          <a:latin typeface="Lucida Console"/>
                          <a:cs typeface="Lucida Console"/>
                        </a:rPr>
                        <a:t>acgggt ttttta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2200" cap="small" spc="-204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L-</a:t>
                      </a:r>
                      <a:r>
                        <a:rPr sz="2200" cap="small" spc="-2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Solve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87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0" marR="455295" indent="-368300">
                        <a:lnSpc>
                          <a:spcPct val="111100"/>
                        </a:lnSpc>
                        <a:spcBef>
                          <a:spcPts val="120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 there a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vector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that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satisfies</a:t>
                      </a:r>
                      <a:r>
                        <a:rPr sz="1800" spc="-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Ax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8970" marR="360680" indent="-292100">
                        <a:lnSpc>
                          <a:spcPct val="115700"/>
                        </a:lnSpc>
                        <a:spcBef>
                          <a:spcPts val="80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Gauss–Edmonds elimination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1055"/>
                        </a:spcBef>
                        <a:tabLst>
                          <a:tab pos="583565" algn="l"/>
                          <a:tab pos="901700" algn="l"/>
                          <a:tab pos="1219200" algn="l"/>
                        </a:tabLst>
                      </a:pPr>
                      <a:r>
                        <a:rPr sz="1875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75" spc="-307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9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34" baseline="4444" dirty="0">
                          <a:latin typeface="Symbol"/>
                          <a:cs typeface="Symbol"/>
                        </a:rPr>
                        <a:t></a:t>
                      </a:r>
                      <a:r>
                        <a:rPr sz="1875" baseline="44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75" spc="442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</a:t>
                      </a:r>
                      <a:endParaRPr sz="1875" baseline="4444">
                        <a:latin typeface="Symbol"/>
                        <a:cs typeface="Symbol"/>
                      </a:endParaRPr>
                    </a:p>
                    <a:p>
                      <a:pPr marL="252729">
                        <a:lnSpc>
                          <a:spcPts val="1040"/>
                        </a:lnSpc>
                        <a:spcBef>
                          <a:spcPts val="400"/>
                        </a:spcBef>
                        <a:tabLst>
                          <a:tab pos="565785" algn="l"/>
                          <a:tab pos="799465" algn="l"/>
                        </a:tabLst>
                      </a:pPr>
                      <a:r>
                        <a:rPr sz="1875" spc="-569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315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7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50" spc="-7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75" spc="-104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75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50" spc="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75" spc="-569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450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75" spc="-37" baseline="31111" dirty="0">
                          <a:latin typeface="Symbol"/>
                          <a:cs typeface="Symbol"/>
                        </a:rPr>
                        <a:t></a:t>
                      </a:r>
                      <a:endParaRPr sz="1875" baseline="31111">
                        <a:latin typeface="Symbol"/>
                        <a:cs typeface="Symbol"/>
                      </a:endParaRPr>
                    </a:p>
                    <a:p>
                      <a:pPr marL="252729">
                        <a:lnSpc>
                          <a:spcPts val="950"/>
                        </a:lnSpc>
                        <a:tabLst>
                          <a:tab pos="977900" algn="l"/>
                          <a:tab pos="1219200" algn="l"/>
                          <a:tab pos="1451610" algn="l"/>
                        </a:tabLst>
                      </a:pP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4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endParaRPr sz="1250">
                        <a:latin typeface="Symbol"/>
                        <a:cs typeface="Symbol"/>
                      </a:endParaRPr>
                    </a:p>
                    <a:p>
                      <a:pPr marL="252729">
                        <a:lnSpc>
                          <a:spcPts val="1410"/>
                        </a:lnSpc>
                        <a:tabLst>
                          <a:tab pos="579120" algn="l"/>
                          <a:tab pos="807085" algn="l"/>
                          <a:tab pos="1219200" algn="l"/>
                        </a:tabLst>
                      </a:pPr>
                      <a:r>
                        <a:rPr sz="1875" spc="-644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644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875" spc="-307" baseline="-888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6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sz="1875" spc="-30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30" baseline="-8888" dirty="0">
                          <a:latin typeface="Symbol"/>
                          <a:cs typeface="Symbol"/>
                        </a:rPr>
                        <a:t></a:t>
                      </a:r>
                      <a:r>
                        <a:rPr sz="1875" baseline="-8888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42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2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285" dirty="0">
                          <a:latin typeface="Times New Roman"/>
                          <a:cs typeface="Times New Roman"/>
                        </a:rPr>
                        <a:t>36</a:t>
                      </a:r>
                      <a:r>
                        <a:rPr sz="1875" spc="-42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27" baseline="-8888" dirty="0">
                          <a:latin typeface="Symbol"/>
                          <a:cs typeface="Symbol"/>
                        </a:rPr>
                        <a:t></a:t>
                      </a:r>
                      <a:endParaRPr sz="1875" baseline="-8888">
                        <a:latin typeface="Symbol"/>
                        <a:cs typeface="Symbol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1055"/>
                        </a:spcBef>
                        <a:tabLst>
                          <a:tab pos="541020" algn="l"/>
                          <a:tab pos="774065" algn="l"/>
                          <a:tab pos="1104900" algn="l"/>
                        </a:tabLst>
                      </a:pPr>
                      <a:r>
                        <a:rPr sz="1875" spc="-37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</a:t>
                      </a:r>
                      <a:r>
                        <a:rPr sz="1875" baseline="44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</a:t>
                      </a:r>
                      <a:endParaRPr sz="1875" baseline="4444">
                        <a:latin typeface="Symbol"/>
                        <a:cs typeface="Symbol"/>
                      </a:endParaRPr>
                    </a:p>
                    <a:p>
                      <a:pPr marL="250190">
                        <a:lnSpc>
                          <a:spcPts val="1040"/>
                        </a:lnSpc>
                        <a:spcBef>
                          <a:spcPts val="400"/>
                        </a:spcBef>
                        <a:tabLst>
                          <a:tab pos="554355" algn="l"/>
                          <a:tab pos="787400" algn="l"/>
                        </a:tabLst>
                      </a:pPr>
                      <a:r>
                        <a:rPr sz="1875" spc="-37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1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322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127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5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75" spc="-457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-30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57" baseline="31111" dirty="0">
                          <a:latin typeface="Symbol"/>
                          <a:cs typeface="Symbol"/>
                        </a:rPr>
                        <a:t></a:t>
                      </a:r>
                      <a:endParaRPr sz="1875" baseline="31111">
                        <a:latin typeface="Symbol"/>
                        <a:cs typeface="Symbol"/>
                      </a:endParaRPr>
                    </a:p>
                    <a:p>
                      <a:pPr marL="250190">
                        <a:lnSpc>
                          <a:spcPts val="950"/>
                        </a:lnSpc>
                        <a:tabLst>
                          <a:tab pos="863600" algn="l"/>
                          <a:tab pos="1104900" algn="l"/>
                        </a:tabLst>
                      </a:pP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4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38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endParaRPr sz="1250">
                        <a:latin typeface="Symbol"/>
                        <a:cs typeface="Symbol"/>
                      </a:endParaRPr>
                    </a:p>
                    <a:p>
                      <a:pPr marL="250190">
                        <a:lnSpc>
                          <a:spcPts val="1410"/>
                        </a:lnSpc>
                        <a:tabLst>
                          <a:tab pos="554355" algn="l"/>
                          <a:tab pos="787400" algn="l"/>
                          <a:tab pos="1104900" algn="l"/>
                        </a:tabLst>
                      </a:pPr>
                      <a:r>
                        <a:rPr sz="1875" spc="-48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8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32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3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8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87" baseline="-8888" dirty="0">
                          <a:latin typeface="Symbol"/>
                          <a:cs typeface="Symbol"/>
                        </a:rPr>
                        <a:t></a:t>
                      </a:r>
                      <a:r>
                        <a:rPr sz="1875" baseline="-8888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54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54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36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54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547" baseline="-8888" dirty="0">
                          <a:latin typeface="Symbol"/>
                          <a:cs typeface="Symbol"/>
                        </a:rPr>
                        <a:t></a:t>
                      </a:r>
                      <a:endParaRPr sz="1875" baseline="-8888">
                        <a:latin typeface="Symbol"/>
                        <a:cs typeface="Symbol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</a:pPr>
                      <a:r>
                        <a:rPr sz="2200" cap="small" spc="-204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U-</a:t>
                      </a:r>
                      <a:r>
                        <a:rPr sz="2200" cap="small" spc="-2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Conn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968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undirected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graph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800" i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connected?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1800" spc="-60" dirty="0">
                          <a:latin typeface="Lucida Sans Unicode"/>
                          <a:cs typeface="Lucida Sans Unicode"/>
                        </a:rPr>
                        <a:t>depth-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first</a:t>
                      </a:r>
                      <a:r>
                        <a:rPr sz="1800" spc="-8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search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9112250" y="8388350"/>
            <a:ext cx="1409700" cy="596900"/>
            <a:chOff x="9112250" y="8388350"/>
            <a:chExt cx="1409700" cy="596900"/>
          </a:xfrm>
        </p:grpSpPr>
        <p:sp>
          <p:nvSpPr>
            <p:cNvPr id="7" name="object 7"/>
            <p:cNvSpPr/>
            <p:nvPr/>
          </p:nvSpPr>
          <p:spPr>
            <a:xfrm>
              <a:off x="9263818" y="8516193"/>
              <a:ext cx="268605" cy="176530"/>
            </a:xfrm>
            <a:custGeom>
              <a:avLst/>
              <a:gdLst/>
              <a:ahLst/>
              <a:cxnLst/>
              <a:rect l="l" t="t" r="r" b="b"/>
              <a:pathLst>
                <a:path w="268604" h="176529">
                  <a:moveTo>
                    <a:pt x="268363" y="0"/>
                  </a:moveTo>
                  <a:lnTo>
                    <a:pt x="0" y="176113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71340" y="8768694"/>
              <a:ext cx="253365" cy="103505"/>
            </a:xfrm>
            <a:custGeom>
              <a:avLst/>
              <a:gdLst/>
              <a:ahLst/>
              <a:cxnLst/>
              <a:rect l="l" t="t" r="r" b="b"/>
              <a:pathLst>
                <a:path w="253365" h="103504">
                  <a:moveTo>
                    <a:pt x="0" y="0"/>
                  </a:moveTo>
                  <a:lnTo>
                    <a:pt x="253318" y="10291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2250" y="8655050"/>
              <a:ext cx="165100" cy="165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57748" y="8530981"/>
              <a:ext cx="293370" cy="311785"/>
            </a:xfrm>
            <a:custGeom>
              <a:avLst/>
              <a:gdLst/>
              <a:ahLst/>
              <a:cxnLst/>
              <a:rect l="l" t="t" r="r" b="b"/>
              <a:pathLst>
                <a:path w="293370" h="311784">
                  <a:moveTo>
                    <a:pt x="0" y="0"/>
                  </a:moveTo>
                  <a:lnTo>
                    <a:pt x="293304" y="31163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650" y="8388350"/>
              <a:ext cx="165100" cy="165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081477" y="8507838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0" y="0"/>
                  </a:moveTo>
                  <a:lnTo>
                    <a:pt x="284045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07600" y="8553450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53340"/>
                  </a:lnTo>
                  <a:lnTo>
                    <a:pt x="0" y="106680"/>
                  </a:lnTo>
                  <a:lnTo>
                    <a:pt x="0" y="160020"/>
                  </a:lnTo>
                  <a:lnTo>
                    <a:pt x="0" y="213360"/>
                  </a:lnTo>
                  <a:lnTo>
                    <a:pt x="0" y="2667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5050" y="8388350"/>
              <a:ext cx="165100" cy="1651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8650" y="8820150"/>
              <a:ext cx="165100" cy="1651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081477" y="8723738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284045" y="0"/>
                  </a:moveTo>
                  <a:lnTo>
                    <a:pt x="0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5050" y="8820150"/>
              <a:ext cx="165100" cy="165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6850" y="8604250"/>
              <a:ext cx="165100" cy="1651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0750550" y="8350250"/>
            <a:ext cx="571500" cy="596900"/>
            <a:chOff x="10750550" y="8350250"/>
            <a:chExt cx="571500" cy="596900"/>
          </a:xfrm>
        </p:grpSpPr>
        <p:sp>
          <p:nvSpPr>
            <p:cNvPr id="20" name="object 20"/>
            <p:cNvSpPr/>
            <p:nvPr/>
          </p:nvSpPr>
          <p:spPr>
            <a:xfrm>
              <a:off x="10902118" y="8478093"/>
              <a:ext cx="268605" cy="176530"/>
            </a:xfrm>
            <a:custGeom>
              <a:avLst/>
              <a:gdLst/>
              <a:ahLst/>
              <a:cxnLst/>
              <a:rect l="l" t="t" r="r" b="b"/>
              <a:pathLst>
                <a:path w="268604" h="176529">
                  <a:moveTo>
                    <a:pt x="268363" y="0"/>
                  </a:moveTo>
                  <a:lnTo>
                    <a:pt x="0" y="176113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09640" y="8730594"/>
              <a:ext cx="253365" cy="103505"/>
            </a:xfrm>
            <a:custGeom>
              <a:avLst/>
              <a:gdLst/>
              <a:ahLst/>
              <a:cxnLst/>
              <a:rect l="l" t="t" r="r" b="b"/>
              <a:pathLst>
                <a:path w="253365" h="103504">
                  <a:moveTo>
                    <a:pt x="0" y="0"/>
                  </a:moveTo>
                  <a:lnTo>
                    <a:pt x="253318" y="10291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0550" y="8616950"/>
              <a:ext cx="165100" cy="165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950" y="8350250"/>
              <a:ext cx="165100" cy="1651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950" y="8782050"/>
              <a:ext cx="165100" cy="1651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1563350" y="8350250"/>
            <a:ext cx="596900" cy="596900"/>
            <a:chOff x="11563350" y="8350250"/>
            <a:chExt cx="596900" cy="596900"/>
          </a:xfrm>
        </p:grpSpPr>
        <p:sp>
          <p:nvSpPr>
            <p:cNvPr id="26" name="object 26"/>
            <p:cNvSpPr/>
            <p:nvPr/>
          </p:nvSpPr>
          <p:spPr>
            <a:xfrm>
              <a:off x="11719777" y="8469739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0" y="0"/>
                  </a:moveTo>
                  <a:lnTo>
                    <a:pt x="284045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45900" y="8515350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53340"/>
                  </a:lnTo>
                  <a:lnTo>
                    <a:pt x="0" y="106680"/>
                  </a:lnTo>
                  <a:lnTo>
                    <a:pt x="0" y="160020"/>
                  </a:lnTo>
                  <a:lnTo>
                    <a:pt x="0" y="213360"/>
                  </a:lnTo>
                  <a:lnTo>
                    <a:pt x="0" y="2667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3350" y="8350250"/>
              <a:ext cx="165100" cy="1651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719777" y="8685638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284045" y="0"/>
                  </a:moveTo>
                  <a:lnTo>
                    <a:pt x="0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3350" y="8782050"/>
              <a:ext cx="165100" cy="1651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5150" y="8566150"/>
              <a:ext cx="165100" cy="165100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Primality</a:t>
            </a:r>
            <a:r>
              <a:rPr spc="-60" dirty="0"/>
              <a:t> testing</a:t>
            </a:r>
            <a:r>
              <a:rPr spc="-5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250" dirty="0"/>
              <a:t>NP</a:t>
            </a:r>
            <a:r>
              <a:rPr spc="-60" dirty="0"/>
              <a:t> </a:t>
            </a:r>
            <a:r>
              <a:rPr sz="2400" dirty="0">
                <a:latin typeface="Symbol"/>
                <a:cs typeface="Symbol"/>
              </a:rPr>
              <a:t>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pc="50" dirty="0"/>
              <a:t>co-</a:t>
            </a:r>
            <a:r>
              <a:rPr spc="-25" dirty="0"/>
              <a:t>NP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0100" y="1308100"/>
            <a:ext cx="71151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9250" algn="l"/>
                <a:tab pos="3567429" algn="l"/>
                <a:tab pos="4626610" algn="l"/>
                <a:tab pos="5036820" algn="l"/>
                <a:tab pos="5618480" algn="l"/>
                <a:tab pos="60325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[Pratt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1975]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P</a:t>
            </a:r>
            <a:r>
              <a:rPr sz="1900" spc="-10" dirty="0">
                <a:latin typeface="Lucida Sans Unicode"/>
                <a:cs typeface="Lucida Sans Unicode"/>
              </a:rPr>
              <a:t>RIMES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7700" y="2870200"/>
            <a:ext cx="8648700" cy="5499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0100" y="1187026"/>
            <a:ext cx="11266805" cy="1020444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  <a:tabLst>
                <a:tab pos="1619250" algn="l"/>
                <a:tab pos="3567429" algn="l"/>
                <a:tab pos="4626610" algn="l"/>
                <a:tab pos="5036820" algn="l"/>
                <a:tab pos="5618480" algn="l"/>
                <a:tab pos="60325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[Pratt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1975]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spc="-10" dirty="0">
                <a:latin typeface="Lucida Sans Unicode"/>
                <a:cs typeface="Lucida Sans Unicode"/>
              </a:rPr>
              <a:t>P</a:t>
            </a:r>
            <a:r>
              <a:rPr sz="1900" spc="-10" dirty="0">
                <a:latin typeface="Lucida Sans Unicode"/>
                <a:cs typeface="Lucida Sans Unicode"/>
              </a:rPr>
              <a:t>RIMES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b="1" dirty="0">
                <a:latin typeface="Tahoma"/>
                <a:cs typeface="Tahoma"/>
              </a:rPr>
              <a:t>	</a:t>
            </a:r>
            <a:r>
              <a:rPr sz="2600" spc="-50" dirty="0">
                <a:latin typeface="Symbol"/>
                <a:cs typeface="Symbol"/>
              </a:rPr>
              <a:t>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1642110" algn="l"/>
                <a:tab pos="9594850" algn="l"/>
                <a:tab pos="9918700" algn="l"/>
                <a:tab pos="10156190" algn="l"/>
                <a:tab pos="10480040" algn="l"/>
                <a:tab pos="107918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sketch.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odd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prime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latin typeface="Times New Roman"/>
                <a:cs typeface="Times New Roman"/>
              </a:rPr>
              <a:t>t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&lt;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latin typeface="Times New Roman"/>
                <a:cs typeface="Times New Roman"/>
              </a:rPr>
              <a:t>s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20" dirty="0">
                <a:latin typeface="Lucida Sans Unicode"/>
                <a:cs typeface="Lucida Sans Unicode"/>
              </a:rPr>
              <a:t>s.t.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997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Primality</a:t>
            </a:r>
            <a:r>
              <a:rPr spc="-60" dirty="0"/>
              <a:t> testing</a:t>
            </a:r>
            <a:r>
              <a:rPr spc="-5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250" dirty="0"/>
              <a:t>NP</a:t>
            </a:r>
            <a:r>
              <a:rPr spc="-60" dirty="0"/>
              <a:t> </a:t>
            </a:r>
            <a:r>
              <a:rPr sz="2400" dirty="0">
                <a:latin typeface="Symbol"/>
                <a:cs typeface="Symbol"/>
              </a:rPr>
              <a:t>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pc="50" dirty="0"/>
              <a:t>co-</a:t>
            </a:r>
            <a:r>
              <a:rPr spc="-25" dirty="0"/>
              <a:t>NP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2971" y="2325605"/>
            <a:ext cx="825500" cy="9493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0"/>
              </a:spcBef>
            </a:pPr>
            <a:r>
              <a:rPr sz="3600" i="1" baseline="-25462" dirty="0">
                <a:latin typeface="Times New Roman"/>
                <a:cs typeface="Times New Roman"/>
              </a:rPr>
              <a:t>t</a:t>
            </a:r>
            <a:r>
              <a:rPr sz="3600" i="1" spc="-494" baseline="-25462" dirty="0">
                <a:latin typeface="Times New Roman"/>
                <a:cs typeface="Times New Roman"/>
              </a:rPr>
              <a:t> </a:t>
            </a:r>
            <a:r>
              <a:rPr sz="1600" i="1" spc="-25" dirty="0">
                <a:latin typeface="Times New Roman"/>
                <a:cs typeface="Times New Roman"/>
              </a:rPr>
              <a:t>s</a:t>
            </a:r>
            <a:r>
              <a:rPr sz="1600" spc="-25" dirty="0">
                <a:latin typeface="Symbol"/>
                <a:cs typeface="Symbol"/>
              </a:rPr>
              <a:t></a:t>
            </a:r>
            <a:r>
              <a:rPr sz="1600" spc="-2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3600" i="1" baseline="-25462" dirty="0">
                <a:latin typeface="Times New Roman"/>
                <a:cs typeface="Times New Roman"/>
              </a:rPr>
              <a:t>t</a:t>
            </a:r>
            <a:r>
              <a:rPr sz="1600" dirty="0">
                <a:latin typeface="Times New Roman"/>
                <a:cs typeface="Times New Roman"/>
              </a:rPr>
              <a:t>(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dirty="0">
                <a:latin typeface="Times New Roman"/>
                <a:cs typeface="Times New Roman"/>
              </a:rPr>
              <a:t>1)</a:t>
            </a:r>
            <a:r>
              <a:rPr sz="160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/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i="1" spc="-50" dirty="0"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4699" y="2464598"/>
            <a:ext cx="1781810" cy="9493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439420" algn="l"/>
                <a:tab pos="848994" algn="l"/>
              </a:tabLst>
            </a:pPr>
            <a:r>
              <a:rPr sz="2400" spc="-50" dirty="0">
                <a:latin typeface="Symbol"/>
                <a:cs typeface="Symbol"/>
              </a:rPr>
              <a:t>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(mod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i="1" spc="-35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39420" algn="l"/>
                <a:tab pos="848994" algn="l"/>
              </a:tabLst>
            </a:pPr>
            <a:r>
              <a:rPr sz="2400" spc="-50" dirty="0">
                <a:latin typeface="Symbol"/>
                <a:cs typeface="Symbol"/>
              </a:rPr>
              <a:t>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(mod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i="1" spc="-35" dirty="0">
                <a:latin typeface="Times New Roman"/>
                <a:cs typeface="Times New Roman"/>
              </a:rPr>
              <a:t>s</a:t>
            </a:r>
            <a:r>
              <a:rPr sz="2400" spc="-3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4203" y="3480755"/>
            <a:ext cx="358711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divisors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45" dirty="0">
                <a:latin typeface="Times New Roman"/>
                <a:cs typeface="Times New Roman"/>
              </a:rPr>
              <a:t>s-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04000" y="4724400"/>
            <a:ext cx="5537200" cy="4032885"/>
            <a:chOff x="6604000" y="4724400"/>
            <a:chExt cx="5537200" cy="4032885"/>
          </a:xfrm>
        </p:grpSpPr>
        <p:sp>
          <p:nvSpPr>
            <p:cNvPr id="10" name="object 10"/>
            <p:cNvSpPr/>
            <p:nvPr/>
          </p:nvSpPr>
          <p:spPr>
            <a:xfrm>
              <a:off x="6604000" y="4724400"/>
              <a:ext cx="5537200" cy="4032885"/>
            </a:xfrm>
            <a:custGeom>
              <a:avLst/>
              <a:gdLst/>
              <a:ahLst/>
              <a:cxnLst/>
              <a:rect l="l" t="t" r="r" b="b"/>
              <a:pathLst>
                <a:path w="5537200" h="4032884">
                  <a:moveTo>
                    <a:pt x="5537200" y="0"/>
                  </a:moveTo>
                  <a:lnTo>
                    <a:pt x="0" y="0"/>
                  </a:lnTo>
                  <a:lnTo>
                    <a:pt x="0" y="4032448"/>
                  </a:lnTo>
                  <a:lnTo>
                    <a:pt x="5537200" y="4032448"/>
                  </a:lnTo>
                  <a:lnTo>
                    <a:pt x="553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96100" y="5551176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04000" y="4724400"/>
            <a:ext cx="5537200" cy="403288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cap="small" dirty="0">
                <a:solidFill>
                  <a:srgbClr val="003F83"/>
                </a:solidFill>
                <a:latin typeface="Times New Roman"/>
                <a:cs typeface="Times New Roman"/>
              </a:rPr>
              <a:t>Certifier</a:t>
            </a:r>
            <a:r>
              <a:rPr sz="2400" cap="small" spc="1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cap="small" spc="-25" dirty="0">
                <a:latin typeface="Times New Roman"/>
                <a:cs typeface="Times New Roman"/>
              </a:rPr>
              <a:t>(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cap="small" spc="-25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292100" marR="1049020">
              <a:lnSpc>
                <a:spcPct val="149300"/>
              </a:lnSpc>
              <a:spcBef>
                <a:spcPts val="1100"/>
              </a:spcBef>
              <a:tabLst>
                <a:tab pos="1311275" algn="l"/>
              </a:tabLst>
            </a:pPr>
            <a:r>
              <a:rPr sz="2400" spc="-10" dirty="0">
                <a:solidFill>
                  <a:srgbClr val="003F83"/>
                </a:solidFill>
                <a:latin typeface="Times New Roman"/>
                <a:cs typeface="Times New Roman"/>
              </a:rPr>
              <a:t>C</a:t>
            </a:r>
            <a:r>
              <a:rPr sz="1900" spc="-10" dirty="0">
                <a:solidFill>
                  <a:srgbClr val="003F83"/>
                </a:solidFill>
                <a:latin typeface="Times New Roman"/>
                <a:cs typeface="Times New Roman"/>
              </a:rPr>
              <a:t>HECK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1 = 2 ×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× 3 × </a:t>
            </a:r>
            <a:r>
              <a:rPr sz="2400" spc="-10" dirty="0">
                <a:latin typeface="Times New Roman"/>
                <a:cs typeface="Times New Roman"/>
              </a:rPr>
              <a:t>36473.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HECK</a:t>
            </a:r>
            <a:r>
              <a:rPr sz="1900" spc="1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</a:t>
            </a:r>
            <a:r>
              <a:rPr sz="2400" i="1" baseline="24305" dirty="0">
                <a:latin typeface="Times New Roman"/>
                <a:cs typeface="Times New Roman"/>
              </a:rPr>
              <a:t>s</a:t>
            </a:r>
            <a:r>
              <a:rPr sz="2400" baseline="26041" dirty="0">
                <a:latin typeface="Times New Roman"/>
                <a:cs typeface="Times New Roman"/>
              </a:rPr>
              <a:t>–1</a:t>
            </a:r>
            <a:r>
              <a:rPr sz="2400" spc="300" baseline="2604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1 (mod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  <a:p>
            <a:pPr marL="292100" marR="528320">
              <a:lnSpc>
                <a:spcPts val="4400"/>
              </a:lnSpc>
              <a:spcBef>
                <a:spcPts val="300"/>
              </a:spcBef>
              <a:tabLst>
                <a:tab pos="2369185" algn="l"/>
              </a:tabLst>
            </a:pP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HECK</a:t>
            </a:r>
            <a:r>
              <a:rPr sz="1900" spc="11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</a:t>
            </a:r>
            <a:r>
              <a:rPr sz="2400" baseline="26041" dirty="0">
                <a:latin typeface="Times New Roman"/>
                <a:cs typeface="Times New Roman"/>
              </a:rPr>
              <a:t>(</a:t>
            </a:r>
            <a:r>
              <a:rPr sz="2400" i="1" baseline="24305" dirty="0">
                <a:latin typeface="Times New Roman"/>
                <a:cs typeface="Times New Roman"/>
              </a:rPr>
              <a:t>s</a:t>
            </a:r>
            <a:r>
              <a:rPr sz="2400" baseline="26041" dirty="0">
                <a:latin typeface="Times New Roman"/>
                <a:cs typeface="Times New Roman"/>
              </a:rPr>
              <a:t>–1)</a:t>
            </a:r>
            <a:r>
              <a:rPr sz="2400" spc="-7" baseline="26041" dirty="0">
                <a:latin typeface="Times New Roman"/>
                <a:cs typeface="Times New Roman"/>
              </a:rPr>
              <a:t> </a:t>
            </a:r>
            <a:r>
              <a:rPr sz="2400" baseline="26041" dirty="0">
                <a:latin typeface="Times New Roman"/>
                <a:cs typeface="Times New Roman"/>
              </a:rPr>
              <a:t>/</a:t>
            </a:r>
            <a:r>
              <a:rPr sz="2400" spc="-22" baseline="26041" dirty="0">
                <a:latin typeface="Times New Roman"/>
                <a:cs typeface="Times New Roman"/>
              </a:rPr>
              <a:t> </a:t>
            </a:r>
            <a:r>
              <a:rPr sz="2400" spc="-75" baseline="26041" dirty="0">
                <a:latin typeface="Times New Roman"/>
                <a:cs typeface="Times New Roman"/>
              </a:rPr>
              <a:t>2</a:t>
            </a:r>
            <a:r>
              <a:rPr sz="2400" baseline="2604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437676 (mod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).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HECK</a:t>
            </a:r>
            <a:r>
              <a:rPr sz="1900" spc="11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</a:t>
            </a:r>
            <a:r>
              <a:rPr sz="2400" baseline="26041" dirty="0">
                <a:latin typeface="Times New Roman"/>
                <a:cs typeface="Times New Roman"/>
              </a:rPr>
              <a:t>(</a:t>
            </a:r>
            <a:r>
              <a:rPr sz="2400" i="1" baseline="24305" dirty="0">
                <a:latin typeface="Times New Roman"/>
                <a:cs typeface="Times New Roman"/>
              </a:rPr>
              <a:t>s</a:t>
            </a:r>
            <a:r>
              <a:rPr sz="2400" baseline="26041" dirty="0">
                <a:latin typeface="Times New Roman"/>
                <a:cs typeface="Times New Roman"/>
              </a:rPr>
              <a:t>–1)</a:t>
            </a:r>
            <a:r>
              <a:rPr sz="2400" spc="-7" baseline="26041" dirty="0">
                <a:latin typeface="Times New Roman"/>
                <a:cs typeface="Times New Roman"/>
              </a:rPr>
              <a:t> </a:t>
            </a:r>
            <a:r>
              <a:rPr sz="2400" baseline="26041" dirty="0">
                <a:latin typeface="Times New Roman"/>
                <a:cs typeface="Times New Roman"/>
              </a:rPr>
              <a:t>/</a:t>
            </a:r>
            <a:r>
              <a:rPr sz="2400" spc="-22" baseline="26041" dirty="0">
                <a:latin typeface="Times New Roman"/>
                <a:cs typeface="Times New Roman"/>
              </a:rPr>
              <a:t> </a:t>
            </a:r>
            <a:r>
              <a:rPr sz="2400" spc="-75" baseline="26041" dirty="0">
                <a:latin typeface="Times New Roman"/>
                <a:cs typeface="Times New Roman"/>
              </a:rPr>
              <a:t>3</a:t>
            </a:r>
            <a:r>
              <a:rPr sz="2400" baseline="2604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329415 (mod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). </a:t>
            </a:r>
            <a:r>
              <a:rPr sz="2400" dirty="0">
                <a:solidFill>
                  <a:srgbClr val="003F83"/>
                </a:solidFill>
                <a:latin typeface="Times New Roman"/>
                <a:cs typeface="Times New Roman"/>
              </a:rPr>
              <a:t>C</a:t>
            </a:r>
            <a:r>
              <a:rPr sz="1900" dirty="0">
                <a:solidFill>
                  <a:srgbClr val="003F83"/>
                </a:solidFill>
                <a:latin typeface="Times New Roman"/>
                <a:cs typeface="Times New Roman"/>
              </a:rPr>
              <a:t>HECK</a:t>
            </a:r>
            <a:r>
              <a:rPr sz="1900" spc="12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17</a:t>
            </a:r>
            <a:r>
              <a:rPr sz="2400" baseline="26041" dirty="0">
                <a:latin typeface="Times New Roman"/>
                <a:cs typeface="Times New Roman"/>
              </a:rPr>
              <a:t>(</a:t>
            </a:r>
            <a:r>
              <a:rPr sz="2400" i="1" baseline="24305" dirty="0">
                <a:latin typeface="Times New Roman"/>
                <a:cs typeface="Times New Roman"/>
              </a:rPr>
              <a:t>s</a:t>
            </a:r>
            <a:r>
              <a:rPr sz="2400" baseline="26041" dirty="0">
                <a:latin typeface="Times New Roman"/>
                <a:cs typeface="Times New Roman"/>
              </a:rPr>
              <a:t>–1)</a:t>
            </a:r>
            <a:r>
              <a:rPr sz="2400" spc="-7" baseline="26041" dirty="0">
                <a:latin typeface="Times New Roman"/>
                <a:cs typeface="Times New Roman"/>
              </a:rPr>
              <a:t> </a:t>
            </a:r>
            <a:r>
              <a:rPr sz="2400" baseline="26041" dirty="0">
                <a:latin typeface="Times New Roman"/>
                <a:cs typeface="Times New Roman"/>
              </a:rPr>
              <a:t>/</a:t>
            </a:r>
            <a:r>
              <a:rPr sz="2400" spc="-15" baseline="26041" dirty="0">
                <a:latin typeface="Times New Roman"/>
                <a:cs typeface="Times New Roman"/>
              </a:rPr>
              <a:t> </a:t>
            </a:r>
            <a:r>
              <a:rPr sz="2400" baseline="26041" dirty="0">
                <a:latin typeface="Times New Roman"/>
                <a:cs typeface="Times New Roman"/>
              </a:rPr>
              <a:t>36,473</a:t>
            </a:r>
            <a:r>
              <a:rPr sz="2400" spc="292" baseline="2604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305452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(mod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96100" y="8230610"/>
            <a:ext cx="4889500" cy="411480"/>
            <a:chOff x="6896100" y="8230610"/>
            <a:chExt cx="4889500" cy="411480"/>
          </a:xfrm>
        </p:grpSpPr>
        <p:sp>
          <p:nvSpPr>
            <p:cNvPr id="14" name="object 14"/>
            <p:cNvSpPr/>
            <p:nvPr/>
          </p:nvSpPr>
          <p:spPr>
            <a:xfrm>
              <a:off x="6896100" y="8459476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31200" y="8309350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40">
                  <a:moveTo>
                    <a:pt x="0" y="0"/>
                  </a:moveTo>
                  <a:lnTo>
                    <a:pt x="0" y="12700"/>
                  </a:lnTo>
                  <a:lnTo>
                    <a:pt x="0" y="332293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0239" y="8230610"/>
              <a:ext cx="121919" cy="12191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42200" y="8737600"/>
            <a:ext cx="2228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use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repeated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squaring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76605" y="6137974"/>
            <a:ext cx="121920" cy="433705"/>
            <a:chOff x="3876605" y="6137974"/>
            <a:chExt cx="121920" cy="433705"/>
          </a:xfrm>
        </p:grpSpPr>
        <p:sp>
          <p:nvSpPr>
            <p:cNvPr id="19" name="object 19"/>
            <p:cNvSpPr/>
            <p:nvPr/>
          </p:nvSpPr>
          <p:spPr>
            <a:xfrm>
              <a:off x="3937565" y="6216714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h="354965">
                  <a:moveTo>
                    <a:pt x="0" y="0"/>
                  </a:moveTo>
                  <a:lnTo>
                    <a:pt x="0" y="12700"/>
                  </a:lnTo>
                  <a:lnTo>
                    <a:pt x="0" y="35482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6605" y="6137974"/>
              <a:ext cx="121919" cy="12192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095500" y="6581140"/>
            <a:ext cx="374142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300990" indent="292100">
              <a:lnSpc>
                <a:spcPct val="114599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prime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factorization</a:t>
            </a:r>
            <a:r>
              <a:rPr sz="1600" spc="-6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s–1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also need a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recursive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certificate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assert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3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36,473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prime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5962" y="4729162"/>
            <a:ext cx="5019675" cy="1336675"/>
            <a:chOff x="715962" y="4729162"/>
            <a:chExt cx="5019675" cy="1336675"/>
          </a:xfrm>
        </p:grpSpPr>
        <p:sp>
          <p:nvSpPr>
            <p:cNvPr id="23" name="object 23"/>
            <p:cNvSpPr/>
            <p:nvPr/>
          </p:nvSpPr>
          <p:spPr>
            <a:xfrm>
              <a:off x="723900" y="4737100"/>
              <a:ext cx="5003800" cy="1320800"/>
            </a:xfrm>
            <a:custGeom>
              <a:avLst/>
              <a:gdLst/>
              <a:ahLst/>
              <a:cxnLst/>
              <a:rect l="l" t="t" r="r" b="b"/>
              <a:pathLst>
                <a:path w="5003800" h="1320800">
                  <a:moveTo>
                    <a:pt x="5003800" y="0"/>
                  </a:moveTo>
                  <a:lnTo>
                    <a:pt x="0" y="0"/>
                  </a:lnTo>
                  <a:lnTo>
                    <a:pt x="0" y="1320800"/>
                  </a:lnTo>
                  <a:lnTo>
                    <a:pt x="5003800" y="1320800"/>
                  </a:lnTo>
                  <a:lnTo>
                    <a:pt x="5003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3900" y="4737100"/>
              <a:ext cx="5003800" cy="1320800"/>
            </a:xfrm>
            <a:custGeom>
              <a:avLst/>
              <a:gdLst/>
              <a:ahLst/>
              <a:cxnLst/>
              <a:rect l="l" t="t" r="r" b="b"/>
              <a:pathLst>
                <a:path w="5003800" h="1320800">
                  <a:moveTo>
                    <a:pt x="0" y="0"/>
                  </a:moveTo>
                  <a:lnTo>
                    <a:pt x="5003800" y="0"/>
                  </a:lnTo>
                  <a:lnTo>
                    <a:pt x="5003800" y="1320800"/>
                  </a:lnTo>
                  <a:lnTo>
                    <a:pt x="0" y="132080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5250" y="5067300"/>
            <a:ext cx="1392555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instance</a:t>
            </a:r>
            <a:r>
              <a:rPr sz="1800" b="1" spc="180" dirty="0">
                <a:latin typeface="Tahoma"/>
                <a:cs typeface="Tahoma"/>
              </a:rPr>
              <a:t> </a:t>
            </a:r>
            <a:r>
              <a:rPr sz="1800" b="1" spc="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R="52069" algn="r">
              <a:lnSpc>
                <a:spcPct val="100000"/>
              </a:lnSpc>
              <a:spcBef>
                <a:spcPts val="1640"/>
              </a:spcBef>
            </a:pPr>
            <a:r>
              <a:rPr sz="1800" b="1" dirty="0">
                <a:latin typeface="Tahoma"/>
                <a:cs typeface="Tahoma"/>
              </a:rPr>
              <a:t>certificate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72333" y="4874259"/>
            <a:ext cx="2414270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20"/>
              </a:spcBef>
            </a:pPr>
            <a:r>
              <a:rPr sz="2400" spc="-10" dirty="0">
                <a:latin typeface="Times New Roman"/>
                <a:cs typeface="Times New Roman"/>
              </a:rPr>
              <a:t>437677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20"/>
              </a:spcBef>
              <a:tabLst>
                <a:tab pos="558165" algn="l"/>
              </a:tabLst>
            </a:pPr>
            <a:r>
              <a:rPr sz="2400" spc="-25" dirty="0">
                <a:latin typeface="Times New Roman"/>
                <a:cs typeface="Times New Roman"/>
              </a:rPr>
              <a:t>17,</a:t>
            </a:r>
            <a:r>
              <a:rPr sz="2400" dirty="0">
                <a:latin typeface="Times New Roman"/>
                <a:cs typeface="Times New Roman"/>
              </a:rPr>
              <a:t>	2</a:t>
            </a:r>
            <a:r>
              <a:rPr sz="2400" baseline="19097" dirty="0">
                <a:latin typeface="Times New Roman"/>
                <a:cs typeface="Times New Roman"/>
              </a:rPr>
              <a:t>2</a:t>
            </a:r>
            <a:r>
              <a:rPr sz="2400" spc="300" baseline="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 3 × </a:t>
            </a:r>
            <a:r>
              <a:rPr sz="2400" spc="-10" dirty="0">
                <a:latin typeface="Times New Roman"/>
                <a:cs typeface="Times New Roman"/>
              </a:rPr>
              <a:t>36473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Primality</a:t>
            </a:r>
            <a:r>
              <a:rPr spc="-100" dirty="0"/>
              <a:t> </a:t>
            </a:r>
            <a:r>
              <a:rPr spc="-60" dirty="0"/>
              <a:t>testing</a:t>
            </a:r>
            <a:r>
              <a:rPr spc="-100" dirty="0"/>
              <a:t> </a:t>
            </a:r>
            <a:r>
              <a:rPr dirty="0"/>
              <a:t>is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0" dirty="0"/>
              <a:t> </a:t>
            </a:r>
            <a:r>
              <a:rPr spc="-50" dirty="0"/>
              <a:t>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7701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902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[Agrawal–Kayal</a:t>
            </a:r>
            <a:r>
              <a:rPr sz="2300" dirty="0">
                <a:solidFill>
                  <a:srgbClr val="606060"/>
                </a:solidFill>
                <a:latin typeface="Lucida Sans Unicode"/>
                <a:cs typeface="Lucida Sans Unicode"/>
              </a:rPr>
              <a:t>–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Saxena</a:t>
            </a:r>
            <a:r>
              <a:rPr sz="24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2004]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</a:t>
            </a:r>
            <a:r>
              <a:rPr sz="1900" dirty="0">
                <a:latin typeface="Lucida Sans Unicode"/>
                <a:cs typeface="Lucida Sans Unicode"/>
              </a:rPr>
              <a:t>RIMES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8725" y="3594101"/>
            <a:ext cx="8103234" cy="41275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200">
              <a:latin typeface="Times New Roman"/>
              <a:cs typeface="Times New Roman"/>
            </a:endParaRPr>
          </a:p>
          <a:p>
            <a:pPr marL="124460" algn="ctr">
              <a:lnSpc>
                <a:spcPct val="100000"/>
              </a:lnSpc>
              <a:spcBef>
                <a:spcPts val="5"/>
              </a:spcBef>
            </a:pPr>
            <a:r>
              <a:rPr sz="1200" spc="60" dirty="0">
                <a:latin typeface="Cambria"/>
                <a:cs typeface="Cambria"/>
              </a:rPr>
              <a:t>Annals</a:t>
            </a:r>
            <a:r>
              <a:rPr sz="1200" spc="195" dirty="0">
                <a:latin typeface="Cambria"/>
                <a:cs typeface="Cambria"/>
              </a:rPr>
              <a:t> </a:t>
            </a:r>
            <a:r>
              <a:rPr sz="1200" dirty="0">
                <a:latin typeface="Cambria"/>
                <a:cs typeface="Cambria"/>
              </a:rPr>
              <a:t>of</a:t>
            </a:r>
            <a:r>
              <a:rPr sz="1200" spc="200" dirty="0">
                <a:latin typeface="Cambria"/>
                <a:cs typeface="Cambria"/>
              </a:rPr>
              <a:t> </a:t>
            </a:r>
            <a:r>
              <a:rPr sz="1200" spc="70" dirty="0">
                <a:latin typeface="Cambria"/>
                <a:cs typeface="Cambria"/>
              </a:rPr>
              <a:t>Mathematics</a:t>
            </a:r>
            <a:r>
              <a:rPr sz="1650" spc="70" dirty="0">
                <a:latin typeface="Cambria"/>
                <a:cs typeface="Cambria"/>
              </a:rPr>
              <a:t>,</a:t>
            </a:r>
            <a:r>
              <a:rPr sz="1650" spc="235" dirty="0">
                <a:latin typeface="Cambria"/>
                <a:cs typeface="Cambria"/>
              </a:rPr>
              <a:t> </a:t>
            </a:r>
            <a:r>
              <a:rPr sz="1200" b="1" dirty="0">
                <a:latin typeface="Comic Sans MS"/>
                <a:cs typeface="Comic Sans MS"/>
              </a:rPr>
              <a:t>160</a:t>
            </a:r>
            <a:r>
              <a:rPr sz="1200" b="1" spc="90" dirty="0">
                <a:latin typeface="Comic Sans MS"/>
                <a:cs typeface="Comic Sans MS"/>
              </a:rPr>
              <a:t> </a:t>
            </a:r>
            <a:r>
              <a:rPr sz="1200" dirty="0">
                <a:latin typeface="Cambria"/>
                <a:cs typeface="Cambria"/>
              </a:rPr>
              <a:t>(2004),</a:t>
            </a:r>
            <a:r>
              <a:rPr sz="1200" spc="195" dirty="0">
                <a:latin typeface="Cambria"/>
                <a:cs typeface="Cambria"/>
              </a:rPr>
              <a:t> </a:t>
            </a:r>
            <a:r>
              <a:rPr sz="1200" spc="-10" dirty="0">
                <a:latin typeface="Cambria"/>
                <a:cs typeface="Cambria"/>
              </a:rPr>
              <a:t>781–793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200">
              <a:latin typeface="Cambria"/>
              <a:cs typeface="Cambria"/>
            </a:endParaRPr>
          </a:p>
          <a:p>
            <a:pPr marL="24130" algn="ctr">
              <a:lnSpc>
                <a:spcPct val="100000"/>
              </a:lnSpc>
              <a:spcBef>
                <a:spcPts val="5"/>
              </a:spcBef>
            </a:pPr>
            <a:r>
              <a:rPr sz="2600" b="1" spc="565" dirty="0">
                <a:latin typeface="Calibri"/>
                <a:cs typeface="Calibri"/>
              </a:rPr>
              <a:t>PRIMES</a:t>
            </a:r>
            <a:r>
              <a:rPr sz="2600" b="1" spc="400" dirty="0">
                <a:latin typeface="Calibri"/>
                <a:cs typeface="Calibri"/>
              </a:rPr>
              <a:t> </a:t>
            </a:r>
            <a:r>
              <a:rPr sz="2600" b="1" spc="155" dirty="0">
                <a:latin typeface="Calibri"/>
                <a:cs typeface="Calibri"/>
              </a:rPr>
              <a:t>is</a:t>
            </a:r>
            <a:r>
              <a:rPr sz="2600" b="1" spc="405" dirty="0">
                <a:latin typeface="Calibri"/>
                <a:cs typeface="Calibri"/>
              </a:rPr>
              <a:t> </a:t>
            </a:r>
            <a:r>
              <a:rPr sz="2600" b="1" spc="210" dirty="0">
                <a:latin typeface="Calibri"/>
                <a:cs typeface="Calibri"/>
              </a:rPr>
              <a:t>in</a:t>
            </a:r>
            <a:r>
              <a:rPr sz="2600" b="1" spc="405" dirty="0">
                <a:latin typeface="Calibri"/>
                <a:cs typeface="Calibri"/>
              </a:rPr>
              <a:t> </a:t>
            </a:r>
            <a:r>
              <a:rPr sz="2600" spc="-50" dirty="0">
                <a:latin typeface="Bahnschrift"/>
                <a:cs typeface="Bahnschrift"/>
              </a:rPr>
              <a:t>P</a:t>
            </a:r>
            <a:endParaRPr sz="2600">
              <a:latin typeface="Bahnschrift"/>
              <a:cs typeface="Bahnschrift"/>
            </a:endParaRPr>
          </a:p>
          <a:p>
            <a:pPr marL="24130" algn="ctr">
              <a:lnSpc>
                <a:spcPct val="100000"/>
              </a:lnSpc>
              <a:spcBef>
                <a:spcPts val="2385"/>
              </a:spcBef>
            </a:pPr>
            <a:r>
              <a:rPr sz="1500" spc="105" dirty="0">
                <a:latin typeface="Cambria"/>
                <a:cs typeface="Cambria"/>
              </a:rPr>
              <a:t>By</a:t>
            </a:r>
            <a:r>
              <a:rPr sz="1500" spc="175" dirty="0">
                <a:latin typeface="Cambria"/>
                <a:cs typeface="Cambria"/>
              </a:rPr>
              <a:t> </a:t>
            </a:r>
            <a:r>
              <a:rPr sz="1500" spc="204" dirty="0">
                <a:latin typeface="Calibri"/>
                <a:cs typeface="Calibri"/>
              </a:rPr>
              <a:t>M</a:t>
            </a:r>
            <a:r>
              <a:rPr sz="1500" cap="small" spc="204" dirty="0">
                <a:latin typeface="Calibri"/>
                <a:cs typeface="Calibri"/>
              </a:rPr>
              <a:t>anindra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spc="200" dirty="0">
                <a:latin typeface="Calibri"/>
                <a:cs typeface="Calibri"/>
              </a:rPr>
              <a:t>A</a:t>
            </a:r>
            <a:r>
              <a:rPr sz="1500" cap="small" spc="200" dirty="0">
                <a:latin typeface="Calibri"/>
                <a:cs typeface="Calibri"/>
              </a:rPr>
              <a:t>grawal</a:t>
            </a:r>
            <a:r>
              <a:rPr sz="1500" spc="200" dirty="0">
                <a:latin typeface="Calibri"/>
                <a:cs typeface="Calibri"/>
              </a:rPr>
              <a:t>,</a:t>
            </a:r>
            <a:r>
              <a:rPr sz="1500" spc="240" dirty="0">
                <a:latin typeface="Calibri"/>
                <a:cs typeface="Calibri"/>
              </a:rPr>
              <a:t> </a:t>
            </a:r>
            <a:r>
              <a:rPr sz="1500" spc="265" dirty="0">
                <a:latin typeface="Calibri"/>
                <a:cs typeface="Calibri"/>
              </a:rPr>
              <a:t>N</a:t>
            </a:r>
            <a:r>
              <a:rPr sz="1500" cap="small" spc="265" dirty="0">
                <a:latin typeface="Calibri"/>
                <a:cs typeface="Calibri"/>
              </a:rPr>
              <a:t>eera</a:t>
            </a:r>
            <a:r>
              <a:rPr sz="1500" spc="265" dirty="0">
                <a:latin typeface="Calibri"/>
                <a:cs typeface="Calibri"/>
              </a:rPr>
              <a:t>j</a:t>
            </a:r>
            <a:r>
              <a:rPr sz="1500" spc="240" dirty="0">
                <a:latin typeface="Calibri"/>
                <a:cs typeface="Calibri"/>
              </a:rPr>
              <a:t> </a:t>
            </a:r>
            <a:r>
              <a:rPr sz="1500" spc="254" dirty="0">
                <a:latin typeface="Calibri"/>
                <a:cs typeface="Calibri"/>
              </a:rPr>
              <a:t>K</a:t>
            </a:r>
            <a:r>
              <a:rPr sz="1500" cap="small" spc="254" dirty="0">
                <a:latin typeface="Calibri"/>
                <a:cs typeface="Calibri"/>
              </a:rPr>
              <a:t>ayal</a:t>
            </a:r>
            <a:r>
              <a:rPr sz="1500" spc="254" dirty="0">
                <a:latin typeface="Calibri"/>
                <a:cs typeface="Calibri"/>
              </a:rPr>
              <a:t>,</a:t>
            </a:r>
            <a:r>
              <a:rPr sz="1500" spc="185" dirty="0">
                <a:latin typeface="Calibri"/>
                <a:cs typeface="Calibri"/>
              </a:rPr>
              <a:t> </a:t>
            </a:r>
            <a:r>
              <a:rPr sz="1500" dirty="0">
                <a:latin typeface="Cambria"/>
                <a:cs typeface="Cambria"/>
              </a:rPr>
              <a:t>and</a:t>
            </a:r>
            <a:r>
              <a:rPr sz="1500" spc="180" dirty="0">
                <a:latin typeface="Cambria"/>
                <a:cs typeface="Cambria"/>
              </a:rPr>
              <a:t> </a:t>
            </a:r>
            <a:r>
              <a:rPr sz="1500" spc="215" dirty="0">
                <a:latin typeface="Calibri"/>
                <a:cs typeface="Calibri"/>
              </a:rPr>
              <a:t>N</a:t>
            </a:r>
            <a:r>
              <a:rPr sz="1500" cap="small" spc="215" dirty="0">
                <a:latin typeface="Calibri"/>
                <a:cs typeface="Calibri"/>
              </a:rPr>
              <a:t>itin</a:t>
            </a:r>
            <a:r>
              <a:rPr sz="1500" spc="245" dirty="0">
                <a:latin typeface="Calibri"/>
                <a:cs typeface="Calibri"/>
              </a:rPr>
              <a:t> </a:t>
            </a:r>
            <a:r>
              <a:rPr sz="1500" spc="210" dirty="0">
                <a:latin typeface="Calibri"/>
                <a:cs typeface="Calibri"/>
              </a:rPr>
              <a:t>S</a:t>
            </a:r>
            <a:r>
              <a:rPr sz="1500" cap="small" spc="210" dirty="0">
                <a:latin typeface="Calibri"/>
                <a:cs typeface="Calibri"/>
              </a:rPr>
              <a:t>a</a:t>
            </a:r>
            <a:r>
              <a:rPr sz="1500" spc="210" dirty="0">
                <a:latin typeface="Calibri"/>
                <a:cs typeface="Calibri"/>
              </a:rPr>
              <a:t>x</a:t>
            </a:r>
            <a:r>
              <a:rPr sz="1500" cap="small" spc="210" dirty="0">
                <a:latin typeface="Calibri"/>
                <a:cs typeface="Calibri"/>
              </a:rPr>
              <a:t>ena</a:t>
            </a:r>
            <a:r>
              <a:rPr sz="1500" spc="210" dirty="0">
                <a:latin typeface="Cambria"/>
                <a:cs typeface="Cambria"/>
              </a:rPr>
              <a:t>*</a:t>
            </a:r>
            <a:endParaRPr sz="1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1500">
              <a:latin typeface="Cambria"/>
              <a:cs typeface="Cambria"/>
            </a:endParaRPr>
          </a:p>
          <a:p>
            <a:pPr marL="24130" algn="ctr">
              <a:lnSpc>
                <a:spcPct val="100000"/>
              </a:lnSpc>
              <a:spcBef>
                <a:spcPts val="5"/>
              </a:spcBef>
            </a:pPr>
            <a:r>
              <a:rPr sz="1650" b="1" spc="100" dirty="0">
                <a:latin typeface="Cambria"/>
                <a:cs typeface="Cambria"/>
              </a:rPr>
              <a:t>Abstract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650">
              <a:latin typeface="Cambria"/>
              <a:cs typeface="Cambria"/>
            </a:endParaRPr>
          </a:p>
          <a:p>
            <a:pPr marL="459105" marR="428625" indent="426084">
              <a:lnSpc>
                <a:spcPct val="107100"/>
              </a:lnSpc>
            </a:pPr>
            <a:r>
              <a:rPr sz="1650" dirty="0">
                <a:latin typeface="Cambria"/>
                <a:cs typeface="Cambria"/>
              </a:rPr>
              <a:t>We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present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an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unconditional</a:t>
            </a:r>
            <a:r>
              <a:rPr sz="1650" spc="4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deterministic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polynomial-time</a:t>
            </a:r>
            <a:r>
              <a:rPr sz="1650" spc="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algorithm</a:t>
            </a:r>
            <a:r>
              <a:rPr sz="1650" spc="35" dirty="0">
                <a:latin typeface="Cambria"/>
                <a:cs typeface="Cambria"/>
              </a:rPr>
              <a:t> </a:t>
            </a:r>
            <a:r>
              <a:rPr sz="1650" spc="-20" dirty="0">
                <a:latin typeface="Cambria"/>
                <a:cs typeface="Cambria"/>
              </a:rPr>
              <a:t>that </a:t>
            </a:r>
            <a:r>
              <a:rPr sz="1650" dirty="0">
                <a:latin typeface="Cambria"/>
                <a:cs typeface="Cambria"/>
              </a:rPr>
              <a:t>determines</a:t>
            </a:r>
            <a:r>
              <a:rPr sz="1650" spc="1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whether</a:t>
            </a:r>
            <a:r>
              <a:rPr sz="1650" spc="1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an</a:t>
            </a:r>
            <a:r>
              <a:rPr sz="1650" spc="1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input</a:t>
            </a:r>
            <a:r>
              <a:rPr sz="1650" spc="1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number</a:t>
            </a:r>
            <a:r>
              <a:rPr sz="1650" spc="1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is</a:t>
            </a:r>
            <a:r>
              <a:rPr sz="1650" spc="135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prime</a:t>
            </a:r>
            <a:r>
              <a:rPr sz="1650" spc="130" dirty="0">
                <a:latin typeface="Cambria"/>
                <a:cs typeface="Cambria"/>
              </a:rPr>
              <a:t> </a:t>
            </a:r>
            <a:r>
              <a:rPr sz="1650" dirty="0">
                <a:latin typeface="Cambria"/>
                <a:cs typeface="Cambria"/>
              </a:rPr>
              <a:t>or</a:t>
            </a:r>
            <a:r>
              <a:rPr sz="1650" spc="135" dirty="0">
                <a:latin typeface="Cambria"/>
                <a:cs typeface="Cambria"/>
              </a:rPr>
              <a:t> </a:t>
            </a:r>
            <a:r>
              <a:rPr sz="1650" spc="-10" dirty="0">
                <a:latin typeface="Cambria"/>
                <a:cs typeface="Cambria"/>
              </a:rPr>
              <a:t>composite.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Factoring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250" dirty="0"/>
              <a:t>NP</a:t>
            </a:r>
            <a:r>
              <a:rPr spc="-10" dirty="0"/>
              <a:t> </a:t>
            </a:r>
            <a:r>
              <a:rPr sz="2400" dirty="0">
                <a:latin typeface="Symbol"/>
                <a:cs typeface="Symbol"/>
              </a:rPr>
              <a:t>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pc="50" dirty="0"/>
              <a:t>co-</a:t>
            </a:r>
            <a:r>
              <a:rPr spc="-25" dirty="0"/>
              <a:t>NP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16660"/>
            <a:ext cx="10576560" cy="24384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164973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ACTORIZE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find</a:t>
            </a:r>
            <a:r>
              <a:rPr sz="24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prime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factorization.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129984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ACTOR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 two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nontrivial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6192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</a:t>
            </a:r>
            <a:r>
              <a:rPr sz="1900" dirty="0">
                <a:latin typeface="Lucida Sans Unicode"/>
                <a:cs typeface="Lucida Sans Unicode"/>
              </a:rPr>
              <a:t>ACTOR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spc="-555" dirty="0">
                <a:latin typeface="Lucida Sans Unicode"/>
                <a:cs typeface="Lucida Sans Unicode"/>
              </a:rPr>
              <a:t>≡</a:t>
            </a:r>
            <a:r>
              <a:rPr sz="2400" spc="-245" dirty="0">
                <a:latin typeface="Lucida Sans Unicode"/>
                <a:cs typeface="Lucida Sans Unicode"/>
              </a:rPr>
              <a:t> </a:t>
            </a:r>
            <a:r>
              <a:rPr sz="2400" baseline="-5208" dirty="0">
                <a:latin typeface="Lucida Sans Unicode"/>
                <a:cs typeface="Lucida Sans Unicode"/>
              </a:rPr>
              <a:t>P</a:t>
            </a:r>
            <a:r>
              <a:rPr sz="2400" spc="397" baseline="-5208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</a:t>
            </a:r>
            <a:r>
              <a:rPr sz="1900" spc="-10" dirty="0">
                <a:latin typeface="Lucida Sans Unicode"/>
                <a:cs typeface="Lucida Sans Unicode"/>
              </a:rPr>
              <a:t>ACTORIZE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3639820"/>
            <a:ext cx="915669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3850" spc="-85" dirty="0">
                <a:latin typeface="Microsoft JhengHei UI"/>
                <a:cs typeface="Microsoft JhengHei UI"/>
              </a:rPr>
              <a:t>・</a:t>
            </a:r>
            <a:r>
              <a:rPr sz="3600" baseline="13888" dirty="0">
                <a:latin typeface="Times New Roman"/>
                <a:cs typeface="Times New Roman"/>
              </a:rPr>
              <a:t>≤ </a:t>
            </a:r>
            <a:r>
              <a:rPr sz="2400" spc="-75" baseline="1736" dirty="0">
                <a:latin typeface="Times New Roman"/>
                <a:cs typeface="Times New Roman"/>
              </a:rPr>
              <a:t>P</a:t>
            </a:r>
            <a:endParaRPr sz="2400" baseline="1736">
              <a:latin typeface="Times New Roman"/>
              <a:cs typeface="Times New Roman"/>
            </a:endParaRPr>
          </a:p>
          <a:p>
            <a:pPr marL="38100">
              <a:lnSpc>
                <a:spcPts val="4210"/>
              </a:lnSpc>
            </a:pPr>
            <a:r>
              <a:rPr sz="3850" spc="-85" dirty="0">
                <a:latin typeface="Microsoft JhengHei UI"/>
                <a:cs typeface="Microsoft JhengHei UI"/>
              </a:rPr>
              <a:t>・</a:t>
            </a:r>
            <a:r>
              <a:rPr sz="3600" baseline="13888" dirty="0">
                <a:latin typeface="Times New Roman"/>
                <a:cs typeface="Times New Roman"/>
              </a:rPr>
              <a:t>≥ </a:t>
            </a:r>
            <a:r>
              <a:rPr sz="2400" spc="-75" baseline="1736" dirty="0">
                <a:latin typeface="Times New Roman"/>
                <a:cs typeface="Times New Roman"/>
              </a:rPr>
              <a:t>P</a:t>
            </a:r>
            <a:endParaRPr sz="2400" baseline="173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8826" y="3629659"/>
            <a:ext cx="9657715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10" dirty="0">
                <a:latin typeface="Lucida Sans Unicode"/>
                <a:cs typeface="Lucida Sans Unicode"/>
              </a:rPr>
              <a:t>trivial.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9490075" algn="l"/>
              </a:tabLst>
            </a:pPr>
            <a:r>
              <a:rPr sz="2400" dirty="0">
                <a:latin typeface="Lucida Sans Unicode"/>
                <a:cs typeface="Lucida Sans Unicode"/>
              </a:rPr>
              <a:t>binary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search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factor;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divide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repeat.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5047826"/>
            <a:ext cx="10847070" cy="24682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5848985">
              <a:lnSpc>
                <a:spcPct val="128200"/>
              </a:lnSpc>
              <a:spcBef>
                <a:spcPts val="170"/>
              </a:spcBef>
              <a:tabLst>
                <a:tab pos="16446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</a:t>
            </a:r>
            <a:r>
              <a:rPr sz="1900" dirty="0">
                <a:latin typeface="Lucida Sans Unicode"/>
                <a:cs typeface="Lucida Sans Unicode"/>
              </a:rPr>
              <a:t>ACTOR</a:t>
            </a:r>
            <a:r>
              <a:rPr sz="1900" spc="1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25" dirty="0">
                <a:latin typeface="Tahoma"/>
                <a:cs typeface="Tahoma"/>
              </a:rPr>
              <a:t> </a:t>
            </a:r>
            <a:r>
              <a:rPr sz="2600" dirty="0">
                <a:latin typeface="Symbol"/>
                <a:cs typeface="Symbol"/>
              </a:rPr>
              <a:t>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400" b="1" spc="175" dirty="0">
                <a:latin typeface="Tahoma"/>
                <a:cs typeface="Tahoma"/>
              </a:rPr>
              <a:t>co-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679"/>
              </a:lnSpc>
              <a:tabLst>
                <a:tab pos="2453640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Certificate:</a:t>
            </a:r>
            <a:r>
              <a:rPr sz="2400" dirty="0">
                <a:latin typeface="Lucida Sans Unicode"/>
                <a:cs typeface="Lucida Sans Unicode"/>
              </a:rPr>
              <a:t>	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less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22300" marR="30480" indent="-457200">
              <a:lnSpc>
                <a:spcPts val="3800"/>
              </a:lnSpc>
              <a:spcBef>
                <a:spcPts val="220"/>
              </a:spcBef>
              <a:tabLst>
                <a:tab pos="2627630" algn="l"/>
                <a:tab pos="1065466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Disqualifier:</a:t>
            </a:r>
            <a:r>
              <a:rPr sz="2400" dirty="0">
                <a:latin typeface="Lucida Sans Unicode"/>
                <a:cs typeface="Lucida Sans Unicode"/>
              </a:rPr>
              <a:t>	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prime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factorization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(where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prime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25" dirty="0">
                <a:latin typeface="Lucida Sans Unicode"/>
                <a:cs typeface="Lucida Sans Unicode"/>
              </a:rPr>
              <a:t> is </a:t>
            </a:r>
            <a:r>
              <a:rPr sz="2400" dirty="0">
                <a:latin typeface="Lucida Sans Unicode"/>
                <a:cs typeface="Lucida Sans Unicode"/>
              </a:rPr>
              <a:t>less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),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along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Pratt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certificate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prime.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305" dirty="0">
                <a:latin typeface="Trebuchet MS"/>
                <a:cs typeface="Trebuchet MS"/>
              </a:rPr>
              <a:t>▪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</a:t>
            </a:r>
            <a:r>
              <a:rPr spc="-25" dirty="0"/>
              <a:t> </a:t>
            </a:r>
            <a:r>
              <a:rPr dirty="0"/>
              <a:t>factoring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P</a:t>
            </a:r>
            <a:r>
              <a:rPr spc="-20" dirty="0"/>
              <a:t> </a:t>
            </a:r>
            <a:r>
              <a:rPr spc="285" dirty="0"/>
              <a:t>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sz="1100" spc="-25" dirty="0"/>
              <a:t>56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594296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7275" algn="l"/>
                <a:tab pos="5128260" algn="l"/>
                <a:tab pos="551815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</a:t>
            </a:r>
            <a:r>
              <a:rPr sz="2400" spc="-1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question.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</a:t>
            </a:r>
            <a:r>
              <a:rPr sz="1900" spc="-10" dirty="0">
                <a:latin typeface="Lucida Sans Unicode"/>
                <a:cs typeface="Lucida Sans Unicode"/>
              </a:rPr>
              <a:t>ACTOR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-60" dirty="0">
                <a:latin typeface="Tahoma"/>
                <a:cs typeface="Tahoma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76403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Challenge.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number.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68680" y="3199765"/>
            <a:ext cx="12136120" cy="66675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10" dirty="0"/>
              <a:t>74037563479561712828046796097429573142593188889231289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pc="-10" dirty="0"/>
              <a:t>08493623263897276503402826627689199641962511784399589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pc="-10" dirty="0"/>
              <a:t>43305021275853701189680982867331732731089309005525051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pc="-10" dirty="0"/>
              <a:t>16877063299072396380786710086096962537934650563796359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pc="-10" dirty="0"/>
          </a:p>
          <a:p>
            <a:pPr marR="10795" algn="ctr">
              <a:lnSpc>
                <a:spcPct val="100000"/>
              </a:lnSpc>
            </a:pPr>
            <a:r>
              <a:rPr sz="1400" b="1" dirty="0">
                <a:latin typeface="Tahoma"/>
                <a:cs typeface="Tahoma"/>
              </a:rPr>
              <a:t>RSA-</a:t>
            </a:r>
            <a:r>
              <a:rPr sz="1400" b="1" spc="-25" dirty="0">
                <a:latin typeface="Tahoma"/>
                <a:cs typeface="Tahoma"/>
              </a:rPr>
              <a:t>704</a:t>
            </a:r>
            <a:endParaRPr sz="1400">
              <a:latin typeface="Tahoma"/>
              <a:cs typeface="Tahoma"/>
            </a:endParaRPr>
          </a:p>
          <a:p>
            <a:pPr marR="6350" algn="ctr">
              <a:lnSpc>
                <a:spcPct val="100000"/>
              </a:lnSpc>
              <a:spcBef>
                <a:spcPts val="520"/>
              </a:spcBef>
            </a:pPr>
            <a:r>
              <a:rPr sz="1400" b="1" dirty="0">
                <a:latin typeface="Tahoma"/>
                <a:cs typeface="Tahoma"/>
              </a:rPr>
              <a:t>($30,000</a:t>
            </a:r>
            <a:r>
              <a:rPr sz="1400" b="1" spc="10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prize</a:t>
            </a:r>
            <a:r>
              <a:rPr sz="1400" b="1" spc="11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if</a:t>
            </a:r>
            <a:r>
              <a:rPr sz="1400" b="1" spc="10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you</a:t>
            </a:r>
            <a:r>
              <a:rPr sz="1400" b="1" spc="11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can</a:t>
            </a:r>
            <a:r>
              <a:rPr sz="1400" b="1" spc="11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factor)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Exploiting</a:t>
            </a:r>
            <a:r>
              <a:rPr spc="85" dirty="0"/>
              <a:t> </a:t>
            </a:r>
            <a:r>
              <a:rPr spc="-60" dirty="0"/>
              <a:t>intractability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698" y="915980"/>
            <a:ext cx="9689804" cy="45756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Modern</a:t>
            </a:r>
            <a:r>
              <a:rPr sz="2400" spc="-9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cryptography.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1301115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25" dirty="0">
                <a:latin typeface="Lucida Sans Unicode"/>
                <a:cs typeface="Lucida Sans Unicode"/>
              </a:rPr>
              <a:t>Ex.</a:t>
            </a:r>
            <a:r>
              <a:rPr sz="2400" dirty="0">
                <a:latin typeface="Lucida Sans Unicode"/>
                <a:cs typeface="Lucida Sans Unicode"/>
              </a:rPr>
              <a:t>	Send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your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credit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card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Amazon.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  <a:tabLst>
                <a:tab pos="1301115" algn="l"/>
              </a:tabLst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25" dirty="0">
                <a:latin typeface="Lucida Sans Unicode"/>
                <a:cs typeface="Lucida Sans Unicode"/>
              </a:rPr>
              <a:t>Ex.</a:t>
            </a:r>
            <a:r>
              <a:rPr sz="2400" dirty="0">
                <a:latin typeface="Lucida Sans Unicode"/>
                <a:cs typeface="Lucida Sans Unicode"/>
              </a:rPr>
              <a:t>	Digitally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sign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e-</a:t>
            </a:r>
            <a:r>
              <a:rPr sz="2400" spc="-10" dirty="0">
                <a:latin typeface="Lucida Sans Unicode"/>
                <a:cs typeface="Lucida Sans Unicode"/>
              </a:rPr>
              <a:t>document.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Enables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freedom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privacy,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speech,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press,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political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association.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1003300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RSA.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Based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dichotomy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between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complexity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  <a:tabLst>
                <a:tab pos="1939289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-20" dirty="0">
                <a:latin typeface="Lucida Sans Unicode"/>
                <a:cs typeface="Lucida Sans Unicode"/>
              </a:rPr>
              <a:t>use:</a:t>
            </a:r>
            <a:r>
              <a:rPr sz="2400" dirty="0">
                <a:latin typeface="Lucida Sans Unicode"/>
                <a:cs typeface="Lucida Sans Unicode"/>
              </a:rPr>
              <a:t>	generate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random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105" dirty="0">
                <a:latin typeface="Times New Roman"/>
                <a:cs typeface="Times New Roman"/>
              </a:rPr>
              <a:t>n</a:t>
            </a:r>
            <a:r>
              <a:rPr sz="2400" spc="-105" dirty="0">
                <a:latin typeface="Lucida Sans Unicode"/>
                <a:cs typeface="Lucida Sans Unicode"/>
              </a:rPr>
              <a:t>-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primes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multiply.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2258695" algn="l"/>
              </a:tabLst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-10" dirty="0">
                <a:latin typeface="Lucida Sans Unicode"/>
                <a:cs typeface="Lucida Sans Unicode"/>
              </a:rPr>
              <a:t>break:</a:t>
            </a:r>
            <a:r>
              <a:rPr sz="2400" dirty="0">
                <a:latin typeface="Lucida Sans Unicode"/>
                <a:cs typeface="Lucida Sans Unicode"/>
              </a:rPr>
              <a:t>	suffices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2</a:t>
            </a:r>
            <a:r>
              <a:rPr sz="2400" i="1" spc="-70" dirty="0">
                <a:latin typeface="Times New Roman"/>
                <a:cs typeface="Times New Roman"/>
              </a:rPr>
              <a:t>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integer.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sz="1100" spc="-25" dirty="0"/>
              <a:t>57</a:t>
            </a:r>
            <a:endParaRPr sz="1100"/>
          </a:p>
        </p:txBody>
      </p:sp>
      <p:pic>
        <p:nvPicPr>
          <p:cNvPr id="1026" name="Picture 2" descr="What is RSA &amp; How Does An RSA Encryption Work?">
            <a:extLst>
              <a:ext uri="{FF2B5EF4-FFF2-40B4-BE49-F238E27FC236}">
                <a16:creationId xmlns:a16="http://schemas.microsoft.com/office/drawing/2014/main" id="{0F3302AF-4C73-A432-75E0-C22A6588F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51" y="5642832"/>
            <a:ext cx="10188182" cy="39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D7841-2A51-0B41-72C3-FFBF3941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191"/>
            <a:ext cx="6629400" cy="513837"/>
          </a:xfrm>
        </p:spPr>
        <p:txBody>
          <a:bodyPr/>
          <a:lstStyle/>
          <a:p>
            <a:r>
              <a:rPr kumimoji="1" lang="en-GB" altLang="zh-CN"/>
              <a:t>How does Digital Signatures work?</a:t>
            </a:r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E81AF8-CED1-F55A-B3F0-F99E74F48205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0800" y="537028"/>
            <a:ext cx="12903200" cy="92165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https://www.youtube.com/watch?v=JR4_RBb8A9Q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744980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Factoring</a:t>
            </a:r>
            <a:r>
              <a:rPr spc="-10" dirty="0"/>
              <a:t> </a:t>
            </a:r>
            <a:r>
              <a:rPr spc="90" dirty="0"/>
              <a:t>on</a:t>
            </a:r>
            <a:r>
              <a:rPr spc="-5" dirty="0"/>
              <a:t> </a:t>
            </a:r>
            <a:r>
              <a:rPr spc="190" dirty="0"/>
              <a:t>a</a:t>
            </a:r>
            <a:r>
              <a:rPr spc="-5" dirty="0"/>
              <a:t> </a:t>
            </a:r>
            <a:r>
              <a:rPr dirty="0"/>
              <a:t>quantum</a:t>
            </a:r>
            <a:r>
              <a:rPr spc="-5" dirty="0"/>
              <a:t> </a:t>
            </a:r>
            <a:r>
              <a:rPr spc="-10" dirty="0"/>
              <a:t>computer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216660"/>
            <a:ext cx="950214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1900"/>
              </a:lnSpc>
              <a:spcBef>
                <a:spcPts val="100"/>
              </a:spcBef>
              <a:tabLst>
                <a:tab pos="1644650" algn="l"/>
                <a:tab pos="35687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1994]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factor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105" dirty="0">
                <a:latin typeface="Times New Roman"/>
                <a:cs typeface="Times New Roman"/>
              </a:rPr>
              <a:t>n</a:t>
            </a:r>
            <a:r>
              <a:rPr sz="2400" spc="-105" dirty="0">
                <a:latin typeface="Lucida Sans Unicode"/>
                <a:cs typeface="Lucida Sans Unicode"/>
              </a:rPr>
              <a:t>-</a:t>
            </a:r>
            <a:r>
              <a:rPr sz="2400" spc="-130" dirty="0">
                <a:latin typeface="Lucida Sans Unicode"/>
                <a:cs typeface="Lucida Sans Unicode"/>
              </a:rPr>
              <a:t>bit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baseline="29513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steps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“quantum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computer.”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7007859"/>
            <a:ext cx="1087437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0731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2001.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Factored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15 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300" dirty="0">
                <a:latin typeface="Verdana"/>
                <a:cs typeface="Verdana"/>
              </a:rPr>
              <a:t>!</a:t>
            </a:r>
            <a:r>
              <a:rPr sz="2400" spc="-245" dirty="0">
                <a:latin typeface="Verdana"/>
                <a:cs typeface="Verdan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 probability)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 quantum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computer.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2012.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Factored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21 = 3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300" dirty="0">
                <a:latin typeface="Verdana"/>
                <a:cs typeface="Verdana"/>
              </a:rPr>
              <a:t>!</a:t>
            </a:r>
            <a:r>
              <a:rPr sz="2400" spc="-245" dirty="0">
                <a:latin typeface="Verdana"/>
                <a:cs typeface="Verdana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7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359727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</a:t>
            </a:r>
            <a:r>
              <a:rPr sz="2400" spc="-1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question.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7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-30" dirty="0">
                <a:latin typeface="Tahoma"/>
                <a:cs typeface="Tahoma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BQP</a:t>
            </a:r>
            <a:r>
              <a:rPr sz="2400" b="1" spc="-25" dirty="0">
                <a:latin typeface="Tahoma"/>
                <a:cs typeface="Tahoma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5200" y="9232900"/>
            <a:ext cx="2025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Lucida Sans Unicode"/>
                <a:cs typeface="Lucida Sans Unicode"/>
              </a:rPr>
              <a:t>58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684" y="3921982"/>
            <a:ext cx="1231485" cy="157151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106247" y="2701895"/>
            <a:ext cx="5356860" cy="3801110"/>
          </a:xfrm>
          <a:custGeom>
            <a:avLst/>
            <a:gdLst/>
            <a:ahLst/>
            <a:cxnLst/>
            <a:rect l="l" t="t" r="r" b="b"/>
            <a:pathLst>
              <a:path w="5356859" h="3801109">
                <a:moveTo>
                  <a:pt x="5356748" y="0"/>
                </a:moveTo>
                <a:lnTo>
                  <a:pt x="0" y="0"/>
                </a:lnTo>
                <a:lnTo>
                  <a:pt x="0" y="3800504"/>
                </a:lnTo>
                <a:lnTo>
                  <a:pt x="5356748" y="3800504"/>
                </a:lnTo>
                <a:lnTo>
                  <a:pt x="5356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2507" y="3008108"/>
            <a:ext cx="1719580" cy="1308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650" i="1" spc="-65" dirty="0">
                <a:latin typeface="Arial"/>
                <a:cs typeface="Arial"/>
              </a:rPr>
              <a:t>∞</a:t>
            </a:r>
            <a:r>
              <a:rPr sz="650" spc="-65" dirty="0">
                <a:latin typeface="Arial MT"/>
                <a:cs typeface="Arial MT"/>
              </a:rPr>
              <a:t>c</a:t>
            </a:r>
            <a:r>
              <a:rPr sz="650" spc="204" dirty="0">
                <a:latin typeface="Arial MT"/>
                <a:cs typeface="Arial MT"/>
              </a:rPr>
              <a:t> </a:t>
            </a:r>
            <a:r>
              <a:rPr sz="600" spc="-45" dirty="0">
                <a:latin typeface="Arial MT"/>
                <a:cs typeface="Arial MT"/>
              </a:rPr>
              <a:t>1999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spc="-40" dirty="0">
                <a:latin typeface="Arial MT"/>
                <a:cs typeface="Arial MT"/>
              </a:rPr>
              <a:t>Society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dirty="0">
                <a:latin typeface="Arial MT"/>
                <a:cs typeface="Arial MT"/>
              </a:rPr>
              <a:t>for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spc="-35" dirty="0">
                <a:latin typeface="Arial MT"/>
                <a:cs typeface="Arial MT"/>
              </a:rPr>
              <a:t>Industrial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spc="-65" dirty="0">
                <a:latin typeface="Arial MT"/>
                <a:cs typeface="Arial MT"/>
              </a:rPr>
              <a:t>and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spc="-30" dirty="0">
                <a:latin typeface="Arial MT"/>
                <a:cs typeface="Arial MT"/>
              </a:rPr>
              <a:t>Applied</a:t>
            </a:r>
            <a:r>
              <a:rPr sz="600" spc="-5" dirty="0">
                <a:latin typeface="Arial MT"/>
                <a:cs typeface="Arial MT"/>
              </a:rPr>
              <a:t> </a:t>
            </a:r>
            <a:r>
              <a:rPr sz="600" spc="-25" dirty="0">
                <a:latin typeface="Arial MT"/>
                <a:cs typeface="Arial MT"/>
              </a:rPr>
              <a:t>Mathematics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7174" y="3020601"/>
            <a:ext cx="840740" cy="198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ts val="685"/>
              </a:lnSpc>
              <a:spcBef>
                <a:spcPts val="90"/>
              </a:spcBef>
            </a:pPr>
            <a:r>
              <a:rPr sz="600" spc="-55" dirty="0">
                <a:latin typeface="Arial MT"/>
                <a:cs typeface="Arial MT"/>
              </a:rPr>
              <a:t>SIAM</a:t>
            </a:r>
            <a:r>
              <a:rPr sz="600" spc="20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R</a:t>
            </a:r>
            <a:r>
              <a:rPr sz="500" spc="-10" dirty="0">
                <a:latin typeface="Arial MT"/>
                <a:cs typeface="Arial MT"/>
              </a:rPr>
              <a:t>EVIEW</a:t>
            </a:r>
            <a:endParaRPr sz="500">
              <a:latin typeface="Arial MT"/>
              <a:cs typeface="Arial MT"/>
            </a:endParaRPr>
          </a:p>
          <a:p>
            <a:pPr>
              <a:lnSpc>
                <a:spcPts val="685"/>
              </a:lnSpc>
            </a:pPr>
            <a:r>
              <a:rPr sz="600" spc="-50" dirty="0">
                <a:latin typeface="Arial MT"/>
                <a:cs typeface="Arial MT"/>
              </a:rPr>
              <a:t>Vol.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45" dirty="0">
                <a:latin typeface="Arial MT"/>
                <a:cs typeface="Arial MT"/>
              </a:rPr>
              <a:t>41,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10" dirty="0">
                <a:latin typeface="Arial MT"/>
                <a:cs typeface="Arial MT"/>
              </a:rPr>
              <a:t>No.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40" dirty="0">
                <a:latin typeface="Arial MT"/>
                <a:cs typeface="Arial MT"/>
              </a:rPr>
              <a:t>2,</a:t>
            </a:r>
            <a:r>
              <a:rPr sz="600" spc="5" dirty="0">
                <a:latin typeface="Arial MT"/>
                <a:cs typeface="Arial MT"/>
              </a:rPr>
              <a:t> </a:t>
            </a:r>
            <a:r>
              <a:rPr sz="600" spc="-55" dirty="0">
                <a:latin typeface="Arial MT"/>
                <a:cs typeface="Arial MT"/>
              </a:rPr>
              <a:t>pp.</a:t>
            </a:r>
            <a:r>
              <a:rPr sz="600" spc="10" dirty="0">
                <a:latin typeface="Arial MT"/>
                <a:cs typeface="Arial MT"/>
              </a:rPr>
              <a:t> </a:t>
            </a:r>
            <a:r>
              <a:rPr sz="600" spc="-35" dirty="0">
                <a:latin typeface="Arial MT"/>
                <a:cs typeface="Arial MT"/>
              </a:rPr>
              <a:t>303–332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1982" y="3422629"/>
            <a:ext cx="334645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30480">
              <a:lnSpc>
                <a:spcPct val="106200"/>
              </a:lnSpc>
              <a:spcBef>
                <a:spcPts val="100"/>
              </a:spcBef>
            </a:pPr>
            <a:r>
              <a:rPr sz="1700" b="1" spc="-10" dirty="0">
                <a:latin typeface="Trebuchet MS"/>
                <a:cs typeface="Trebuchet MS"/>
              </a:rPr>
              <a:t>Polynomial-</a:t>
            </a:r>
            <a:r>
              <a:rPr sz="1700" b="1" spc="80" dirty="0">
                <a:latin typeface="Trebuchet MS"/>
                <a:cs typeface="Trebuchet MS"/>
              </a:rPr>
              <a:t>Time</a:t>
            </a:r>
            <a:r>
              <a:rPr sz="1700" b="1" spc="-65" dirty="0">
                <a:latin typeface="Trebuchet MS"/>
                <a:cs typeface="Trebuchet MS"/>
              </a:rPr>
              <a:t> </a:t>
            </a:r>
            <a:r>
              <a:rPr sz="1700" b="1" spc="45" dirty="0">
                <a:latin typeface="Trebuchet MS"/>
                <a:cs typeface="Trebuchet MS"/>
              </a:rPr>
              <a:t>Algorithms</a:t>
            </a:r>
            <a:r>
              <a:rPr sz="1700" b="1" spc="-90" dirty="0">
                <a:latin typeface="Trebuchet MS"/>
                <a:cs typeface="Trebuchet MS"/>
              </a:rPr>
              <a:t> </a:t>
            </a:r>
            <a:r>
              <a:rPr sz="1700" b="1" spc="-25" dirty="0">
                <a:latin typeface="Trebuchet MS"/>
                <a:cs typeface="Trebuchet MS"/>
              </a:rPr>
              <a:t>for </a:t>
            </a:r>
            <a:r>
              <a:rPr sz="1700" b="1" spc="55" dirty="0">
                <a:latin typeface="Trebuchet MS"/>
                <a:cs typeface="Trebuchet MS"/>
              </a:rPr>
              <a:t>Prime</a:t>
            </a:r>
            <a:r>
              <a:rPr sz="1700" b="1" spc="-85" dirty="0">
                <a:latin typeface="Trebuchet MS"/>
                <a:cs typeface="Trebuchet MS"/>
              </a:rPr>
              <a:t> </a:t>
            </a:r>
            <a:r>
              <a:rPr sz="1700" b="1" dirty="0">
                <a:latin typeface="Trebuchet MS"/>
                <a:cs typeface="Trebuchet MS"/>
              </a:rPr>
              <a:t>Factorization</a:t>
            </a:r>
            <a:r>
              <a:rPr sz="1700" b="1" spc="-95" dirty="0">
                <a:latin typeface="Trebuchet MS"/>
                <a:cs typeface="Trebuchet MS"/>
              </a:rPr>
              <a:t> </a:t>
            </a:r>
            <a:r>
              <a:rPr sz="1700" b="1" spc="-25" dirty="0">
                <a:latin typeface="Trebuchet MS"/>
                <a:cs typeface="Trebuchet MS"/>
              </a:rPr>
              <a:t>and </a:t>
            </a:r>
            <a:r>
              <a:rPr sz="1700" b="1" dirty="0">
                <a:latin typeface="Trebuchet MS"/>
                <a:cs typeface="Trebuchet MS"/>
              </a:rPr>
              <a:t>Discrete</a:t>
            </a:r>
            <a:r>
              <a:rPr sz="1700" b="1" spc="70" dirty="0">
                <a:latin typeface="Trebuchet MS"/>
                <a:cs typeface="Trebuchet MS"/>
              </a:rPr>
              <a:t> </a:t>
            </a:r>
            <a:r>
              <a:rPr sz="1700" b="1" dirty="0">
                <a:latin typeface="Trebuchet MS"/>
                <a:cs typeface="Trebuchet MS"/>
              </a:rPr>
              <a:t>Logarithms</a:t>
            </a:r>
            <a:r>
              <a:rPr sz="1700" b="1" spc="30" dirty="0">
                <a:latin typeface="Trebuchet MS"/>
                <a:cs typeface="Trebuchet MS"/>
              </a:rPr>
              <a:t> </a:t>
            </a:r>
            <a:r>
              <a:rPr sz="1700" b="1" spc="60" dirty="0">
                <a:latin typeface="Trebuchet MS"/>
                <a:cs typeface="Trebuchet MS"/>
              </a:rPr>
              <a:t>on</a:t>
            </a:r>
            <a:r>
              <a:rPr sz="1700" b="1" spc="50" dirty="0">
                <a:latin typeface="Trebuchet MS"/>
                <a:cs typeface="Trebuchet MS"/>
              </a:rPr>
              <a:t> </a:t>
            </a:r>
            <a:r>
              <a:rPr sz="1700" b="1" spc="10" dirty="0">
                <a:latin typeface="Trebuchet MS"/>
                <a:cs typeface="Trebuchet MS"/>
              </a:rPr>
              <a:t>a </a:t>
            </a:r>
            <a:r>
              <a:rPr sz="1700" b="1" spc="65" dirty="0">
                <a:latin typeface="Trebuchet MS"/>
                <a:cs typeface="Trebuchet MS"/>
              </a:rPr>
              <a:t>Quantum</a:t>
            </a:r>
            <a:r>
              <a:rPr sz="1700" b="1" spc="-95" dirty="0">
                <a:latin typeface="Trebuchet MS"/>
                <a:cs typeface="Trebuchet MS"/>
              </a:rPr>
              <a:t> </a:t>
            </a:r>
            <a:r>
              <a:rPr sz="1700" b="1" spc="40" dirty="0">
                <a:latin typeface="Trebuchet MS"/>
                <a:cs typeface="Trebuchet MS"/>
              </a:rPr>
              <a:t>Computer</a:t>
            </a:r>
            <a:r>
              <a:rPr sz="1725" b="1" i="1" spc="60" baseline="28985" dirty="0">
                <a:latin typeface="Constantia"/>
                <a:cs typeface="Constantia"/>
              </a:rPr>
              <a:t>§</a:t>
            </a:r>
            <a:endParaRPr sz="1725" baseline="28985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17381" y="4640037"/>
            <a:ext cx="4631690" cy="0"/>
          </a:xfrm>
          <a:custGeom>
            <a:avLst/>
            <a:gdLst/>
            <a:ahLst/>
            <a:cxnLst/>
            <a:rect l="l" t="t" r="r" b="b"/>
            <a:pathLst>
              <a:path w="4631690">
                <a:moveTo>
                  <a:pt x="0" y="0"/>
                </a:moveTo>
                <a:lnTo>
                  <a:pt x="4631450" y="0"/>
                </a:lnTo>
              </a:path>
            </a:pathLst>
          </a:custGeom>
          <a:ln w="49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04682" y="4722614"/>
            <a:ext cx="4688840" cy="1511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latin typeface="Arial MT"/>
                <a:cs typeface="Arial MT"/>
              </a:rPr>
              <a:t>Peter</a:t>
            </a:r>
            <a:r>
              <a:rPr sz="950" spc="40" dirty="0">
                <a:latin typeface="Arial MT"/>
                <a:cs typeface="Arial MT"/>
              </a:rPr>
              <a:t> </a:t>
            </a:r>
            <a:r>
              <a:rPr sz="950" dirty="0">
                <a:latin typeface="Arial MT"/>
                <a:cs typeface="Arial MT"/>
              </a:rPr>
              <a:t>W.</a:t>
            </a:r>
            <a:r>
              <a:rPr sz="950" spc="45" dirty="0">
                <a:latin typeface="Arial MT"/>
                <a:cs typeface="Arial MT"/>
              </a:rPr>
              <a:t> </a:t>
            </a:r>
            <a:r>
              <a:rPr sz="950" spc="-10" dirty="0">
                <a:latin typeface="Arial MT"/>
                <a:cs typeface="Arial MT"/>
              </a:rPr>
              <a:t>Shor</a:t>
            </a:r>
            <a:r>
              <a:rPr sz="975" i="1" spc="-15" baseline="29914" dirty="0">
                <a:latin typeface="Arial"/>
                <a:cs typeface="Arial"/>
              </a:rPr>
              <a:t>†</a:t>
            </a:r>
            <a:endParaRPr sz="975" baseline="2991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950">
              <a:latin typeface="Arial"/>
              <a:cs typeface="Arial"/>
            </a:endParaRPr>
          </a:p>
          <a:p>
            <a:pPr marL="486409" marR="38100" indent="-474345" algn="just">
              <a:lnSpc>
                <a:spcPct val="103899"/>
              </a:lnSpc>
            </a:pPr>
            <a:r>
              <a:rPr sz="750" b="1" spc="20" dirty="0">
                <a:latin typeface="Trebuchet MS"/>
                <a:cs typeface="Trebuchet MS"/>
              </a:rPr>
              <a:t>Abstract.</a:t>
            </a:r>
            <a:r>
              <a:rPr sz="750" b="1" spc="155" dirty="0">
                <a:latin typeface="Trebuchet MS"/>
                <a:cs typeface="Trebuchet MS"/>
              </a:rPr>
              <a:t> </a:t>
            </a:r>
            <a:r>
              <a:rPr sz="750" spc="160" dirty="0">
                <a:latin typeface="Cambria"/>
                <a:cs typeface="Cambria"/>
              </a:rPr>
              <a:t>A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digital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computer</a:t>
            </a:r>
            <a:r>
              <a:rPr sz="750" spc="14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is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generally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believed</a:t>
            </a:r>
            <a:r>
              <a:rPr sz="750" spc="14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to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</a:t>
            </a:r>
            <a:r>
              <a:rPr sz="750" spc="140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an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65" dirty="0">
                <a:latin typeface="Cambria"/>
                <a:cs typeface="Cambria"/>
              </a:rPr>
              <a:t>e±cient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universal</a:t>
            </a:r>
            <a:r>
              <a:rPr sz="750" spc="14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computing</a:t>
            </a:r>
            <a:r>
              <a:rPr sz="750" spc="13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device;</a:t>
            </a:r>
            <a:r>
              <a:rPr sz="750" spc="150" dirty="0">
                <a:latin typeface="Cambria"/>
                <a:cs typeface="Cambria"/>
              </a:rPr>
              <a:t> </a:t>
            </a:r>
            <a:r>
              <a:rPr sz="750" spc="40" dirty="0">
                <a:latin typeface="Cambria"/>
                <a:cs typeface="Cambria"/>
              </a:rPr>
              <a:t>that </a:t>
            </a:r>
            <a:r>
              <a:rPr sz="750" spc="20" dirty="0">
                <a:latin typeface="Cambria"/>
                <a:cs typeface="Cambria"/>
              </a:rPr>
              <a:t>is,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it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is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believed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to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able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to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simulate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any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physical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computing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device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with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an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increase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-25" dirty="0">
                <a:latin typeface="Cambria"/>
                <a:cs typeface="Cambria"/>
              </a:rPr>
              <a:t>in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computation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time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by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60" dirty="0">
                <a:latin typeface="Cambria"/>
                <a:cs typeface="Cambria"/>
              </a:rPr>
              <a:t>at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most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polynomial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factor.</a:t>
            </a:r>
            <a:r>
              <a:rPr sz="750" spc="345" dirty="0">
                <a:latin typeface="Cambria"/>
                <a:cs typeface="Cambria"/>
              </a:rPr>
              <a:t> </a:t>
            </a:r>
            <a:r>
              <a:rPr sz="750" spc="55" dirty="0">
                <a:latin typeface="Cambria"/>
                <a:cs typeface="Cambria"/>
              </a:rPr>
              <a:t>This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may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not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be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true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when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35" dirty="0">
                <a:latin typeface="Cambria"/>
                <a:cs typeface="Cambria"/>
              </a:rPr>
              <a:t>quantum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mechanics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is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taken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into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consideration.</a:t>
            </a:r>
            <a:r>
              <a:rPr sz="750" spc="295" dirty="0">
                <a:latin typeface="Cambria"/>
                <a:cs typeface="Cambria"/>
              </a:rPr>
              <a:t> </a:t>
            </a:r>
            <a:r>
              <a:rPr sz="750" spc="55" dirty="0">
                <a:latin typeface="Cambria"/>
                <a:cs typeface="Cambria"/>
              </a:rPr>
              <a:t>This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paper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considers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factoring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integers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and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-10" dirty="0">
                <a:latin typeface="Cambria"/>
                <a:cs typeface="Cambria"/>
              </a:rPr>
              <a:t>finding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discrete</a:t>
            </a:r>
            <a:r>
              <a:rPr sz="750" spc="16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logarithms,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two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problems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60" dirty="0">
                <a:latin typeface="Cambria"/>
                <a:cs typeface="Cambria"/>
              </a:rPr>
              <a:t>that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are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generally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45" dirty="0">
                <a:latin typeface="Cambria"/>
                <a:cs typeface="Cambria"/>
              </a:rPr>
              <a:t>thought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to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</a:t>
            </a:r>
            <a:r>
              <a:rPr sz="750" spc="16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hard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on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classical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-20" dirty="0">
                <a:latin typeface="Cambria"/>
                <a:cs typeface="Cambria"/>
              </a:rPr>
              <a:t>com-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puters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and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60" dirty="0">
                <a:latin typeface="Cambria"/>
                <a:cs typeface="Cambria"/>
              </a:rPr>
              <a:t>that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have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been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used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as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the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basis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of</a:t>
            </a:r>
            <a:r>
              <a:rPr sz="750" spc="18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several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proposed</a:t>
            </a:r>
            <a:r>
              <a:rPr sz="750" spc="18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cryptosystems.</a:t>
            </a:r>
            <a:r>
              <a:rPr sz="750" spc="340" dirty="0">
                <a:latin typeface="Cambria"/>
                <a:cs typeface="Cambria"/>
              </a:rPr>
              <a:t> </a:t>
            </a:r>
            <a:r>
              <a:rPr sz="750" spc="70" dirty="0">
                <a:latin typeface="Cambria"/>
                <a:cs typeface="Cambria"/>
              </a:rPr>
              <a:t>E±cient </a:t>
            </a:r>
            <a:r>
              <a:rPr sz="750" spc="30" dirty="0">
                <a:latin typeface="Cambria"/>
                <a:cs typeface="Cambria"/>
              </a:rPr>
              <a:t>randomized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algorithms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are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given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for</a:t>
            </a:r>
            <a:r>
              <a:rPr sz="750" spc="125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these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two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problems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on</a:t>
            </a:r>
            <a:r>
              <a:rPr sz="750" spc="125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30" dirty="0">
                <a:latin typeface="Cambria"/>
                <a:cs typeface="Cambria"/>
              </a:rPr>
              <a:t>hypothetical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45" dirty="0">
                <a:latin typeface="Cambria"/>
                <a:cs typeface="Cambria"/>
              </a:rPr>
              <a:t>quantum</a:t>
            </a:r>
            <a:r>
              <a:rPr sz="750" spc="120" dirty="0">
                <a:latin typeface="Cambria"/>
                <a:cs typeface="Cambria"/>
              </a:rPr>
              <a:t> </a:t>
            </a:r>
            <a:r>
              <a:rPr sz="750" spc="-20" dirty="0">
                <a:latin typeface="Cambria"/>
                <a:cs typeface="Cambria"/>
              </a:rPr>
              <a:t>com-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puter.</a:t>
            </a:r>
            <a:r>
              <a:rPr sz="750" spc="30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These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algorithms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take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50" dirty="0">
                <a:latin typeface="Cambria"/>
                <a:cs typeface="Cambria"/>
              </a:rPr>
              <a:t>a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number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of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steps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polynomial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in</a:t>
            </a:r>
            <a:r>
              <a:rPr sz="750" spc="170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the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input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size,</a:t>
            </a:r>
            <a:r>
              <a:rPr sz="750" spc="175" dirty="0">
                <a:latin typeface="Cambria"/>
                <a:cs typeface="Cambria"/>
              </a:rPr>
              <a:t> </a:t>
            </a:r>
            <a:r>
              <a:rPr sz="750" spc="20" dirty="0">
                <a:latin typeface="Cambria"/>
                <a:cs typeface="Cambria"/>
              </a:rPr>
              <a:t>for</a:t>
            </a:r>
            <a:r>
              <a:rPr sz="750" spc="165" dirty="0">
                <a:latin typeface="Cambria"/>
                <a:cs typeface="Cambria"/>
              </a:rPr>
              <a:t> </a:t>
            </a:r>
            <a:r>
              <a:rPr sz="750" spc="-10" dirty="0">
                <a:latin typeface="Cambria"/>
                <a:cs typeface="Cambria"/>
              </a:rPr>
              <a:t>example,</a:t>
            </a:r>
            <a:r>
              <a:rPr sz="750" spc="500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the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number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of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digits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of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the</a:t>
            </a:r>
            <a:r>
              <a:rPr sz="750" spc="235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integer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to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dirty="0">
                <a:latin typeface="Cambria"/>
                <a:cs typeface="Cambria"/>
              </a:rPr>
              <a:t>be</a:t>
            </a:r>
            <a:r>
              <a:rPr sz="750" spc="229" dirty="0">
                <a:latin typeface="Cambria"/>
                <a:cs typeface="Cambria"/>
              </a:rPr>
              <a:t> </a:t>
            </a:r>
            <a:r>
              <a:rPr sz="750" spc="-10" dirty="0">
                <a:latin typeface="Cambria"/>
                <a:cs typeface="Cambria"/>
              </a:rPr>
              <a:t>factored.</a:t>
            </a:r>
            <a:endParaRPr sz="75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48184" y="9010143"/>
            <a:ext cx="501650" cy="294640"/>
            <a:chOff x="6348184" y="9010143"/>
            <a:chExt cx="501650" cy="294640"/>
          </a:xfrm>
        </p:grpSpPr>
        <p:sp>
          <p:nvSpPr>
            <p:cNvPr id="14" name="object 14"/>
            <p:cNvSpPr/>
            <p:nvPr/>
          </p:nvSpPr>
          <p:spPr>
            <a:xfrm>
              <a:off x="6416403" y="9049465"/>
              <a:ext cx="420370" cy="242570"/>
            </a:xfrm>
            <a:custGeom>
              <a:avLst/>
              <a:gdLst/>
              <a:ahLst/>
              <a:cxnLst/>
              <a:rect l="l" t="t" r="r" b="b"/>
              <a:pathLst>
                <a:path w="420370" h="242570">
                  <a:moveTo>
                    <a:pt x="0" y="0"/>
                  </a:moveTo>
                  <a:lnTo>
                    <a:pt x="11002" y="6342"/>
                  </a:lnTo>
                  <a:lnTo>
                    <a:pt x="420235" y="242232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184" y="9010143"/>
              <a:ext cx="136525" cy="114300"/>
            </a:xfrm>
            <a:custGeom>
              <a:avLst/>
              <a:gdLst/>
              <a:ahLst/>
              <a:cxnLst/>
              <a:rect l="l" t="t" r="r" b="b"/>
              <a:pathLst>
                <a:path w="136525" h="114300">
                  <a:moveTo>
                    <a:pt x="0" y="0"/>
                  </a:moveTo>
                  <a:lnTo>
                    <a:pt x="75185" y="113700"/>
                  </a:lnTo>
                  <a:lnTo>
                    <a:pt x="79221" y="45664"/>
                  </a:lnTo>
                  <a:lnTo>
                    <a:pt x="136071" y="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83400" y="8968740"/>
            <a:ext cx="4194810" cy="635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quantum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analog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b="1" spc="-50" dirty="0">
                <a:solidFill>
                  <a:srgbClr val="8D3124"/>
                </a:solidFill>
                <a:latin typeface="Tahoma"/>
                <a:cs typeface="Tahoma"/>
              </a:rPr>
              <a:t>P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(bounded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error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quantum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time)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16600" y="1612900"/>
            <a:ext cx="399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910" dirty="0">
                <a:latin typeface="Tahoma"/>
                <a:cs typeface="Tahoma"/>
              </a:rPr>
              <a:t>II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6600" y="2527300"/>
            <a:ext cx="2383155" cy="25654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45" dirty="0">
                <a:solidFill>
                  <a:srgbClr val="D5D5D5"/>
                </a:solidFill>
                <a:latin typeface="Verdana"/>
                <a:cs typeface="Verdana"/>
              </a:rPr>
              <a:t>P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370" dirty="0">
                <a:solidFill>
                  <a:srgbClr val="D5D5D5"/>
                </a:solidFill>
                <a:latin typeface="Verdana"/>
                <a:cs typeface="Verdana"/>
              </a:rPr>
              <a:t>vs.</a:t>
            </a: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3000" i="1" spc="-2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310" dirty="0">
                <a:solidFill>
                  <a:srgbClr val="D5D5D5"/>
                </a:solidFill>
                <a:latin typeface="Verdana"/>
                <a:cs typeface="Verdana"/>
              </a:rPr>
              <a:t>NP-</a:t>
            </a:r>
            <a:r>
              <a:rPr sz="3000" i="1" spc="-305" dirty="0">
                <a:solidFill>
                  <a:srgbClr val="D5D5D5"/>
                </a:solidFill>
                <a:latin typeface="Verdana"/>
                <a:cs typeface="Verdana"/>
              </a:rPr>
              <a:t>complete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190" dirty="0">
                <a:solidFill>
                  <a:srgbClr val="D5D5D5"/>
                </a:solidFill>
                <a:latin typeface="Verdana"/>
                <a:cs typeface="Verdana"/>
              </a:rPr>
              <a:t>co-</a:t>
            </a:r>
            <a:r>
              <a:rPr sz="3000" i="1" spc="-35" dirty="0">
                <a:solidFill>
                  <a:srgbClr val="D5D5D5"/>
                </a:solidFill>
                <a:latin typeface="Verdana"/>
                <a:cs typeface="Verdana"/>
              </a:rPr>
              <a:t>NP</a:t>
            </a:r>
            <a:endParaRPr sz="3000">
              <a:latin typeface="Verdana"/>
              <a:cs typeface="Verdana"/>
            </a:endParaRPr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i="1" spc="-245" dirty="0">
                <a:latin typeface="Verdana"/>
                <a:cs typeface="Verdana"/>
              </a:rPr>
              <a:t>NP-</a:t>
            </a:r>
            <a:r>
              <a:rPr sz="3000" i="1" spc="-20" dirty="0">
                <a:latin typeface="Verdana"/>
                <a:cs typeface="Verdana"/>
              </a:rPr>
              <a:t>hard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761" y="2336800"/>
            <a:ext cx="2194876" cy="284336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7973059"/>
            <a:ext cx="1023747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term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necessarily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imply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just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25" dirty="0">
                <a:latin typeface="Tahoma"/>
                <a:cs typeface="Tahoma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reduces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4276"/>
            <a:ext cx="8989757" cy="43468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4611E8-33B6-6C3E-582A-5180A904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0" y="202972"/>
            <a:ext cx="2762590" cy="39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629984-AA1C-D4B6-EF54-582AC8C55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4212491"/>
            <a:ext cx="2448560" cy="36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342900"/>
            <a:ext cx="11784330" cy="334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spc="225" dirty="0">
                <a:latin typeface="Trebuchet MS"/>
                <a:cs typeface="Trebuchet MS"/>
              </a:rPr>
              <a:t>NP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28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tabLst>
                <a:tab pos="8489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certifier</a:t>
            </a:r>
            <a:r>
              <a:rPr sz="24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string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yes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848994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5" dirty="0">
                <a:latin typeface="Tahoma"/>
                <a:cs typeface="Tahoma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=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certifier.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spc="55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3563620"/>
            <a:ext cx="549529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12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Certificate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size: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8214" y="3746500"/>
            <a:ext cx="5190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185" algn="l"/>
              </a:tabLst>
            </a:pPr>
            <a:r>
              <a:rPr sz="3000" spc="-465" baseline="2777" dirty="0">
                <a:latin typeface="Symbol"/>
                <a:cs typeface="Symbol"/>
              </a:rPr>
              <a:t></a:t>
            </a:r>
            <a:r>
              <a:rPr sz="2400" i="1" spc="-310" dirty="0">
                <a:latin typeface="Times New Roman"/>
                <a:cs typeface="Times New Roman"/>
              </a:rPr>
              <a:t>t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3000" spc="-930" baseline="2777" dirty="0">
                <a:latin typeface="Symbol"/>
                <a:cs typeface="Symbol"/>
              </a:rPr>
              <a:t></a:t>
            </a:r>
            <a:r>
              <a:rPr sz="3000" spc="150" baseline="2777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165" dirty="0">
                <a:latin typeface="Times New Roman"/>
                <a:cs typeface="Times New Roman"/>
              </a:rPr>
              <a:t>p</a:t>
            </a:r>
            <a:r>
              <a:rPr sz="2400" spc="-165" dirty="0">
                <a:latin typeface="Times New Roman"/>
                <a:cs typeface="Times New Roman"/>
              </a:rPr>
              <a:t>(</a:t>
            </a:r>
            <a:r>
              <a:rPr sz="3000" spc="-247" baseline="2777" dirty="0">
                <a:latin typeface="Symbol"/>
                <a:cs typeface="Symbol"/>
              </a:rPr>
              <a:t></a:t>
            </a:r>
            <a:r>
              <a:rPr sz="2400" i="1" spc="-165" dirty="0">
                <a:latin typeface="Times New Roman"/>
                <a:cs typeface="Times New Roman"/>
              </a:rPr>
              <a:t>s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3000" spc="-472" baseline="2777" dirty="0">
                <a:latin typeface="Symbol"/>
                <a:cs typeface="Symbol"/>
              </a:rPr>
              <a:t></a:t>
            </a:r>
            <a:r>
              <a:rPr sz="2400" spc="-315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some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Symbol"/>
                <a:cs typeface="Symbol"/>
              </a:rPr>
              <a:t></a:t>
            </a:r>
            <a:r>
              <a:rPr sz="2400" spc="-10" dirty="0"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0" y="4724400"/>
            <a:ext cx="2393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“certificate”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“witness”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05400" y="4279900"/>
            <a:ext cx="258445" cy="464184"/>
            <a:chOff x="5105400" y="4279900"/>
            <a:chExt cx="258445" cy="464184"/>
          </a:xfrm>
        </p:grpSpPr>
        <p:sp>
          <p:nvSpPr>
            <p:cNvPr id="7" name="object 7"/>
            <p:cNvSpPr/>
            <p:nvPr/>
          </p:nvSpPr>
          <p:spPr>
            <a:xfrm>
              <a:off x="5143033" y="4349064"/>
              <a:ext cx="208279" cy="382270"/>
            </a:xfrm>
            <a:custGeom>
              <a:avLst/>
              <a:gdLst/>
              <a:ahLst/>
              <a:cxnLst/>
              <a:rect l="l" t="t" r="r" b="b"/>
              <a:pathLst>
                <a:path w="208279" h="382270">
                  <a:moveTo>
                    <a:pt x="0" y="0"/>
                  </a:moveTo>
                  <a:lnTo>
                    <a:pt x="6069" y="11155"/>
                  </a:lnTo>
                  <a:lnTo>
                    <a:pt x="207839" y="381962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5400" y="4279900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5" h="136525">
                  <a:moveTo>
                    <a:pt x="0" y="0"/>
                  </a:moveTo>
                  <a:lnTo>
                    <a:pt x="4724" y="136229"/>
                  </a:lnTo>
                  <a:lnTo>
                    <a:pt x="43703" y="80319"/>
                  </a:lnTo>
                  <a:lnTo>
                    <a:pt x="111817" y="77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803131" y="6240263"/>
            <a:ext cx="9398635" cy="2365375"/>
            <a:chOff x="1803131" y="6240263"/>
            <a:chExt cx="9398635" cy="2365375"/>
          </a:xfrm>
        </p:grpSpPr>
        <p:sp>
          <p:nvSpPr>
            <p:cNvPr id="10" name="object 10"/>
            <p:cNvSpPr/>
            <p:nvPr/>
          </p:nvSpPr>
          <p:spPr>
            <a:xfrm>
              <a:off x="1811069" y="6248200"/>
              <a:ext cx="9382760" cy="2349500"/>
            </a:xfrm>
            <a:custGeom>
              <a:avLst/>
              <a:gdLst/>
              <a:ahLst/>
              <a:cxnLst/>
              <a:rect l="l" t="t" r="r" b="b"/>
              <a:pathLst>
                <a:path w="9382760" h="2349500">
                  <a:moveTo>
                    <a:pt x="9382660" y="0"/>
                  </a:moveTo>
                  <a:lnTo>
                    <a:pt x="0" y="0"/>
                  </a:lnTo>
                  <a:lnTo>
                    <a:pt x="0" y="2349070"/>
                  </a:lnTo>
                  <a:lnTo>
                    <a:pt x="9382660" y="2349070"/>
                  </a:lnTo>
                  <a:lnTo>
                    <a:pt x="93826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11069" y="6248200"/>
              <a:ext cx="9382760" cy="2349500"/>
            </a:xfrm>
            <a:custGeom>
              <a:avLst/>
              <a:gdLst/>
              <a:ahLst/>
              <a:cxnLst/>
              <a:rect l="l" t="t" r="r" b="b"/>
              <a:pathLst>
                <a:path w="9382760" h="2349500">
                  <a:moveTo>
                    <a:pt x="0" y="0"/>
                  </a:moveTo>
                  <a:lnTo>
                    <a:pt x="9382660" y="0"/>
                  </a:lnTo>
                  <a:lnTo>
                    <a:pt x="9382660" y="2349070"/>
                  </a:lnTo>
                  <a:lnTo>
                    <a:pt x="0" y="234907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94933" y="6347459"/>
            <a:ext cx="5258435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Times New Roman"/>
                <a:cs typeface="Times New Roman"/>
              </a:rPr>
              <a:t>{ 4, 6, 8, 9, 10, 12, 14, 15, 16, 18, 20, ….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2400" spc="-10" dirty="0">
                <a:latin typeface="Times New Roman"/>
                <a:cs typeface="Times New Roman"/>
              </a:rPr>
              <a:t>437669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4933" y="7429500"/>
            <a:ext cx="46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Times New Roman"/>
                <a:cs typeface="Times New Roman"/>
              </a:rPr>
              <a:t>541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5232" y="6540500"/>
            <a:ext cx="264604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problem</a:t>
            </a:r>
            <a:r>
              <a:rPr sz="1800" b="1" spc="275" dirty="0">
                <a:latin typeface="Tahoma"/>
                <a:cs typeface="Tahoma"/>
              </a:rPr>
              <a:t> </a:t>
            </a:r>
            <a:r>
              <a:rPr sz="1800" b="1" spc="-35" dirty="0">
                <a:latin typeface="Tahoma"/>
                <a:cs typeface="Tahoma"/>
              </a:rPr>
              <a:t>COMPOSITES:</a:t>
            </a:r>
            <a:endParaRPr sz="1800">
              <a:latin typeface="Tahoma"/>
              <a:cs typeface="Tahoma"/>
            </a:endParaRPr>
          </a:p>
          <a:p>
            <a:pPr marL="3810" marR="895985" indent="3810">
              <a:lnSpc>
                <a:spcPct val="175900"/>
              </a:lnSpc>
            </a:pPr>
            <a:r>
              <a:rPr sz="1800" b="1" dirty="0">
                <a:latin typeface="Tahoma"/>
                <a:cs typeface="Tahoma"/>
              </a:rPr>
              <a:t>instance</a:t>
            </a:r>
            <a:r>
              <a:rPr sz="1800" b="1" spc="180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s: </a:t>
            </a:r>
            <a:r>
              <a:rPr sz="1800" b="1" dirty="0">
                <a:latin typeface="Tahoma"/>
                <a:cs typeface="Tahoma"/>
              </a:rPr>
              <a:t>certificate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t: </a:t>
            </a:r>
            <a:r>
              <a:rPr sz="1800" b="1" dirty="0">
                <a:latin typeface="Tahoma"/>
                <a:cs typeface="Tahoma"/>
              </a:rPr>
              <a:t>certifier</a:t>
            </a:r>
            <a:r>
              <a:rPr sz="1800" b="1" spc="2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C(s,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spc="-114" dirty="0">
                <a:latin typeface="Tahoma"/>
                <a:cs typeface="Tahoma"/>
              </a:rPr>
              <a:t>t):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4933" y="7937500"/>
            <a:ext cx="2915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55" dirty="0">
                <a:latin typeface="Lucida Sans Unicode"/>
                <a:cs typeface="Lucida Sans Unicode"/>
              </a:rPr>
              <a:t>grade-</a:t>
            </a:r>
            <a:r>
              <a:rPr sz="2200" spc="-25" dirty="0">
                <a:latin typeface="Lucida Sans Unicode"/>
                <a:cs typeface="Lucida Sans Unicode"/>
              </a:rPr>
              <a:t>school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division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32600" y="7505700"/>
            <a:ext cx="2134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437,669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541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×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809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21707" y="7603347"/>
            <a:ext cx="534035" cy="121920"/>
            <a:chOff x="6121707" y="7603347"/>
            <a:chExt cx="534035" cy="121920"/>
          </a:xfrm>
        </p:grpSpPr>
        <p:sp>
          <p:nvSpPr>
            <p:cNvPr id="18" name="object 18"/>
            <p:cNvSpPr/>
            <p:nvPr/>
          </p:nvSpPr>
          <p:spPr>
            <a:xfrm>
              <a:off x="6200447" y="7664304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5">
                  <a:moveTo>
                    <a:pt x="0" y="3"/>
                  </a:moveTo>
                  <a:lnTo>
                    <a:pt x="12700" y="3"/>
                  </a:lnTo>
                  <a:lnTo>
                    <a:pt x="45470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21707" y="760334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8" y="0"/>
                  </a:moveTo>
                  <a:lnTo>
                    <a:pt x="0" y="60961"/>
                  </a:lnTo>
                  <a:lnTo>
                    <a:pt x="121919" y="121919"/>
                  </a:lnTo>
                  <a:lnTo>
                    <a:pt x="91439" y="60961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432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Knuth’s</a:t>
            </a:r>
            <a:r>
              <a:rPr sz="2400" spc="-114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original</a:t>
            </a:r>
            <a:r>
              <a:rPr sz="2400" spc="-114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suggestions.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633220"/>
            <a:ext cx="136461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Hard.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115820"/>
            <a:ext cx="160337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Tough.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2598420"/>
            <a:ext cx="2313305" cy="157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Herculean.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Formidable.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Arduous.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513" y="5314111"/>
            <a:ext cx="10477500" cy="22931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2200" y="7861300"/>
            <a:ext cx="560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assign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real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number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between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0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and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to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each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choice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0500" y="1930400"/>
            <a:ext cx="3719195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so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common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it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unclear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whether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it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being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used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technical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sense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68600" y="2225039"/>
            <a:ext cx="639445" cy="121920"/>
            <a:chOff x="2768600" y="2225039"/>
            <a:chExt cx="639445" cy="121920"/>
          </a:xfrm>
        </p:grpSpPr>
        <p:sp>
          <p:nvSpPr>
            <p:cNvPr id="11" name="object 11"/>
            <p:cNvSpPr/>
            <p:nvPr/>
          </p:nvSpPr>
          <p:spPr>
            <a:xfrm>
              <a:off x="2847339" y="2285999"/>
              <a:ext cx="560705" cy="0"/>
            </a:xfrm>
            <a:custGeom>
              <a:avLst/>
              <a:gdLst/>
              <a:ahLst/>
              <a:cxnLst/>
              <a:rect l="l" t="t" r="r" b="b"/>
              <a:pathLst>
                <a:path w="560704">
                  <a:moveTo>
                    <a:pt x="0" y="0"/>
                  </a:moveTo>
                  <a:lnTo>
                    <a:pt x="12700" y="0"/>
                  </a:lnTo>
                  <a:lnTo>
                    <a:pt x="56031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68600" y="22250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91439" y="6095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603500" y="1891152"/>
            <a:ext cx="0" cy="763270"/>
          </a:xfrm>
          <a:custGeom>
            <a:avLst/>
            <a:gdLst/>
            <a:ahLst/>
            <a:cxnLst/>
            <a:rect l="l" t="t" r="r" b="b"/>
            <a:pathLst>
              <a:path h="763269">
                <a:moveTo>
                  <a:pt x="0" y="0"/>
                </a:moveTo>
                <a:lnTo>
                  <a:pt x="0" y="763275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700" y="1333500"/>
            <a:ext cx="4376420" cy="670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Some</a:t>
            </a:r>
            <a:r>
              <a:rPr sz="24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English</a:t>
            </a:r>
            <a:r>
              <a:rPr sz="24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word</a:t>
            </a:r>
            <a:r>
              <a:rPr sz="24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write-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ins.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Impractical.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20" dirty="0">
                <a:latin typeface="Lucida Sans Unicode"/>
                <a:cs typeface="Lucida Sans Unicode"/>
              </a:rPr>
              <a:t>Bad.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Heavy.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Tricky.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Intricate.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Prodigious.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Difficult.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Intractable.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Costly.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Obdurate.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Obstinate.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Exorbitant.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Interminable.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9916160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6285" algn="l"/>
                <a:tab pos="4262120" algn="l"/>
              </a:tabLst>
            </a:pPr>
            <a:r>
              <a:rPr sz="24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Hard-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boiled.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[Ken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Steiglitz]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honor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Cook.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588135" algn="l"/>
                <a:tab pos="3273425" algn="l"/>
              </a:tabLst>
            </a:pP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Hard-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ass.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[Al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Meyer]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Hard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satisfiability.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263900"/>
              </a:lnSpc>
              <a:tabLst>
                <a:tab pos="1611630" algn="l"/>
                <a:tab pos="1790064" algn="l"/>
                <a:tab pos="3635375" algn="l"/>
                <a:tab pos="403161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Sisyphean.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[Bob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Floyd]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Sisyphus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was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time-</a:t>
            </a:r>
            <a:r>
              <a:rPr sz="2400" spc="-30" dirty="0">
                <a:latin typeface="Lucida Sans Unicode"/>
                <a:cs typeface="Lucida Sans Unicode"/>
              </a:rPr>
              <a:t>consuming.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Ulyssean.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[Donald</a:t>
            </a:r>
            <a:r>
              <a:rPr sz="2400" spc="-10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Knuth]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Ulysses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was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known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his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persistence.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0" y="6134100"/>
            <a:ext cx="8851900" cy="1905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8260" rIns="0" bIns="0" rtlCol="0">
            <a:spAutoFit/>
          </a:bodyPr>
          <a:lstStyle/>
          <a:p>
            <a:pPr marL="444500" marR="351155" indent="-228600">
              <a:lnSpc>
                <a:spcPts val="4400"/>
              </a:lnSpc>
              <a:spcBef>
                <a:spcPts val="380"/>
              </a:spcBef>
            </a:pPr>
            <a:r>
              <a:rPr sz="2400" i="1" dirty="0">
                <a:latin typeface="Times New Roman"/>
                <a:cs typeface="Times New Roman"/>
              </a:rPr>
              <a:t>“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creative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research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workers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are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full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ideas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-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new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terminology </a:t>
            </a:r>
            <a:r>
              <a:rPr sz="2400" i="1" dirty="0">
                <a:latin typeface="Times New Roman"/>
                <a:cs typeface="Times New Roman"/>
              </a:rPr>
              <a:t>as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they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are</a:t>
            </a:r>
            <a:r>
              <a:rPr sz="2400" i="1" spc="-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empty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of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enthusiasm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for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adopting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it.</a:t>
            </a:r>
            <a:r>
              <a:rPr sz="2400" i="1" spc="-35" dirty="0">
                <a:latin typeface="Times New Roman"/>
                <a:cs typeface="Times New Roman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  <a:p>
            <a:pPr marL="825500">
              <a:lnSpc>
                <a:spcPct val="100000"/>
              </a:lnSpc>
              <a:spcBef>
                <a:spcPts val="1020"/>
              </a:spcBef>
              <a:tabLst>
                <a:tab pos="1324610" algn="l"/>
              </a:tabLst>
            </a:pPr>
            <a:r>
              <a:rPr sz="2400" i="1" spc="-50" dirty="0">
                <a:solidFill>
                  <a:srgbClr val="005493"/>
                </a:solidFill>
                <a:latin typeface="Times New Roman"/>
                <a:cs typeface="Times New Roman"/>
              </a:rPr>
              <a:t>—</a:t>
            </a:r>
            <a:r>
              <a:rPr sz="2400" i="1" dirty="0">
                <a:solidFill>
                  <a:srgbClr val="005493"/>
                </a:solidFill>
                <a:latin typeface="Times New Roman"/>
                <a:cs typeface="Times New Roman"/>
              </a:rPr>
              <a:t>	Donald</a:t>
            </a:r>
            <a:r>
              <a:rPr sz="2400" i="1" spc="-25" dirty="0">
                <a:solidFill>
                  <a:srgbClr val="005493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5493"/>
                </a:solidFill>
                <a:latin typeface="Times New Roman"/>
                <a:cs typeface="Times New Roman"/>
              </a:rPr>
              <a:t>Knuth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5522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4465" algn="l"/>
              </a:tabLst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terminology:</a:t>
            </a:r>
            <a:r>
              <a:rPr dirty="0"/>
              <a:t>	</a:t>
            </a:r>
            <a:r>
              <a:rPr spc="-10" dirty="0"/>
              <a:t>acronyms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333500"/>
            <a:ext cx="8645525" cy="284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866140" algn="l"/>
                <a:tab pos="2504440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PET.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[Shen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Lin]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Probably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exponential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20" dirty="0">
                <a:latin typeface="Tahoma"/>
                <a:cs typeface="Tahoma"/>
              </a:rPr>
              <a:t> </a:t>
            </a:r>
            <a:r>
              <a:rPr sz="2400" spc="320" dirty="0">
                <a:latin typeface="Trebuchet MS"/>
                <a:cs typeface="Trebuchet MS"/>
              </a:rPr>
              <a:t>≠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spc="-2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provably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exponential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12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P</a:t>
            </a:r>
            <a:r>
              <a:rPr sz="2400" b="1" spc="5" dirty="0">
                <a:latin typeface="Tahoma"/>
                <a:cs typeface="Tahoma"/>
              </a:rPr>
              <a:t> </a:t>
            </a:r>
            <a:r>
              <a:rPr sz="2400" spc="-204" dirty="0">
                <a:latin typeface="Lucida Sans Unicode"/>
                <a:cs typeface="Lucida Sans Unicode"/>
              </a:rPr>
              <a:t>=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previously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exponential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  <a:tabLst>
                <a:tab pos="954405" algn="l"/>
                <a:tab pos="263969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GNP.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[Al</a:t>
            </a:r>
            <a:r>
              <a:rPr sz="24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Meyer]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Greater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difficulty.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</a:pPr>
            <a:r>
              <a:rPr sz="5775" spc="-12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costing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GNP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solve.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4465" algn="l"/>
              </a:tabLst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terminology:</a:t>
            </a:r>
            <a:r>
              <a:rPr dirty="0"/>
              <a:t>	</a:t>
            </a:r>
            <a:r>
              <a:rPr spc="-50" dirty="0"/>
              <a:t>made-</a:t>
            </a:r>
            <a:r>
              <a:rPr spc="50" dirty="0"/>
              <a:t>up</a:t>
            </a:r>
            <a:r>
              <a:rPr spc="45" dirty="0"/>
              <a:t> </a:t>
            </a:r>
            <a:r>
              <a:rPr spc="-10" dirty="0"/>
              <a:t>words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33500"/>
            <a:ext cx="1097597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0995" algn="l"/>
                <a:tab pos="407352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Exparent.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[Mike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Paterson]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Exponential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+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apparent.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263900"/>
              </a:lnSpc>
              <a:tabLst>
                <a:tab pos="1578610" algn="l"/>
                <a:tab pos="1969770" algn="l"/>
                <a:tab pos="3263900" algn="l"/>
                <a:tab pos="44323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Perarduous.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[Mike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Paterson]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Throughout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space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time)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405" dirty="0">
                <a:latin typeface="Lucida Sans Unicode"/>
                <a:cs typeface="Lucida Sans Unicode"/>
              </a:rPr>
              <a:t>+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completely.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Supersat.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[Al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Meyer]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Greater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satisfiability.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2385695" algn="l"/>
                <a:tab pos="452691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Polychronious.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[Ed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Reingold]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Enduringly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long;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chronic.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5584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4465" algn="l"/>
              </a:tabLst>
            </a:pPr>
            <a:r>
              <a:rPr spc="409" dirty="0"/>
              <a:t>A</a:t>
            </a:r>
            <a:r>
              <a:rPr spc="-25" dirty="0"/>
              <a:t> </a:t>
            </a:r>
            <a:r>
              <a:rPr dirty="0"/>
              <a:t>note</a:t>
            </a:r>
            <a:r>
              <a:rPr spc="-25" dirty="0"/>
              <a:t> </a:t>
            </a:r>
            <a:r>
              <a:rPr spc="90" dirty="0"/>
              <a:t>on</a:t>
            </a:r>
            <a:r>
              <a:rPr spc="-20" dirty="0"/>
              <a:t> </a:t>
            </a:r>
            <a:r>
              <a:rPr spc="-10" dirty="0"/>
              <a:t>terminology:</a:t>
            </a:r>
            <a:r>
              <a:rPr dirty="0"/>
              <a:t>	</a:t>
            </a:r>
            <a:r>
              <a:rPr spc="-10" dirty="0"/>
              <a:t>consensus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216660"/>
            <a:ext cx="10702290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3500">
              <a:lnSpc>
                <a:spcPct val="131900"/>
              </a:lnSpc>
              <a:spcBef>
                <a:spcPts val="100"/>
              </a:spcBef>
              <a:tabLst>
                <a:tab pos="2158365" algn="l"/>
              </a:tabLst>
            </a:pPr>
            <a:r>
              <a:rPr sz="24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complete.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20" dirty="0">
                <a:latin typeface="Tahoma"/>
                <a:cs typeface="Tahoma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20" dirty="0">
                <a:latin typeface="Tahoma"/>
                <a:cs typeface="Tahoma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0" dirty="0">
                <a:latin typeface="Lucida Sans Unicode"/>
                <a:cs typeface="Lucida Sans Unicode"/>
              </a:rPr>
              <a:t>time </a:t>
            </a:r>
            <a:r>
              <a:rPr sz="2400" dirty="0">
                <a:latin typeface="Lucida Sans Unicode"/>
                <a:cs typeface="Lucida Sans Unicode"/>
              </a:rPr>
              <a:t>reduces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it.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tabLst>
                <a:tab pos="1532255" algn="l"/>
              </a:tabLst>
            </a:pPr>
            <a:r>
              <a:rPr sz="2400" spc="-95" dirty="0">
                <a:solidFill>
                  <a:srgbClr val="0048AA"/>
                </a:solidFill>
                <a:latin typeface="Lucida Sans Unicode"/>
                <a:cs typeface="Lucida Sans Unicode"/>
              </a:rPr>
              <a:t>NP-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hard.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[Bell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Labs, Steve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Cook, Ron Rivest,</a:t>
            </a:r>
            <a:r>
              <a:rPr sz="24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Sartaj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Sahni]</a:t>
            </a: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b="1" spc="25" dirty="0">
                <a:latin typeface="Tahoma"/>
                <a:cs typeface="Tahoma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reduces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it.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800" y="5454777"/>
            <a:ext cx="10858500" cy="22733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495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r>
              <a:rPr spc="-25" dirty="0"/>
              <a:t>66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205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3875" algn="l"/>
              </a:tabLst>
            </a:pPr>
            <a:r>
              <a:rPr spc="-35" dirty="0"/>
              <a:t>Certifiers</a:t>
            </a:r>
            <a:r>
              <a:rPr spc="-60" dirty="0"/>
              <a:t> </a:t>
            </a:r>
            <a:r>
              <a:rPr spc="95" dirty="0"/>
              <a:t>and</a:t>
            </a:r>
            <a:r>
              <a:rPr spc="-60" dirty="0"/>
              <a:t> </a:t>
            </a:r>
            <a:r>
              <a:rPr spc="-10" dirty="0"/>
              <a:t>certificates:</a:t>
            </a:r>
            <a:r>
              <a:rPr dirty="0"/>
              <a:t>	</a:t>
            </a:r>
            <a:r>
              <a:rPr spc="-60" dirty="0"/>
              <a:t>satisfiability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074737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788035" algn="l"/>
                <a:tab pos="108013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CNF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Φ</a:t>
            </a:r>
            <a:r>
              <a:rPr sz="2400" spc="114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10" dirty="0">
                <a:latin typeface="Lucida Sans Unicode"/>
                <a:cs typeface="Lucida Sans Unicode"/>
              </a:rPr>
              <a:t> assignment? </a:t>
            </a:r>
            <a:r>
              <a:rPr sz="2400" spc="-225" dirty="0">
                <a:solidFill>
                  <a:srgbClr val="0048AA"/>
                </a:solidFill>
                <a:latin typeface="Lucida Sans Unicode"/>
                <a:cs typeface="Lucida Sans Unicode"/>
              </a:rPr>
              <a:t>3-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literals.</a:t>
            </a:r>
            <a:endParaRPr sz="2400">
              <a:latin typeface="Lucida Sans Unicode"/>
              <a:cs typeface="Lucida Sans Unicode"/>
            </a:endParaRPr>
          </a:p>
          <a:p>
            <a:pPr marL="12700" marR="708660">
              <a:lnSpc>
                <a:spcPct val="263900"/>
              </a:lnSpc>
              <a:tabLst>
                <a:tab pos="1503045" algn="l"/>
                <a:tab pos="181863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Certificate.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Boolean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variables.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Certifier.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Check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8572500"/>
            <a:ext cx="532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867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Conclusions.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NP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0275" y="5263357"/>
            <a:ext cx="10582275" cy="2073910"/>
            <a:chOff x="990275" y="5263357"/>
            <a:chExt cx="10582275" cy="2073910"/>
          </a:xfrm>
        </p:grpSpPr>
        <p:sp>
          <p:nvSpPr>
            <p:cNvPr id="7" name="object 7"/>
            <p:cNvSpPr/>
            <p:nvPr/>
          </p:nvSpPr>
          <p:spPr>
            <a:xfrm>
              <a:off x="998213" y="5271293"/>
              <a:ext cx="10566400" cy="2058035"/>
            </a:xfrm>
            <a:custGeom>
              <a:avLst/>
              <a:gdLst/>
              <a:ahLst/>
              <a:cxnLst/>
              <a:rect l="l" t="t" r="r" b="b"/>
              <a:pathLst>
                <a:path w="10566400" h="2058034">
                  <a:moveTo>
                    <a:pt x="10566400" y="0"/>
                  </a:moveTo>
                  <a:lnTo>
                    <a:pt x="0" y="0"/>
                  </a:lnTo>
                  <a:lnTo>
                    <a:pt x="0" y="2058009"/>
                  </a:lnTo>
                  <a:lnTo>
                    <a:pt x="10566400" y="2058009"/>
                  </a:lnTo>
                  <a:lnTo>
                    <a:pt x="1056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8213" y="5271294"/>
              <a:ext cx="10566400" cy="2058035"/>
            </a:xfrm>
            <a:custGeom>
              <a:avLst/>
              <a:gdLst/>
              <a:ahLst/>
              <a:cxnLst/>
              <a:rect l="l" t="t" r="r" b="b"/>
              <a:pathLst>
                <a:path w="10566400" h="2058034">
                  <a:moveTo>
                    <a:pt x="0" y="0"/>
                  </a:moveTo>
                  <a:lnTo>
                    <a:pt x="10566400" y="0"/>
                  </a:lnTo>
                  <a:lnTo>
                    <a:pt x="10566400" y="2058009"/>
                  </a:lnTo>
                  <a:lnTo>
                    <a:pt x="0" y="2058009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1403" y="5686392"/>
              <a:ext cx="5417820" cy="0"/>
            </a:xfrm>
            <a:custGeom>
              <a:avLst/>
              <a:gdLst/>
              <a:ahLst/>
              <a:cxnLst/>
              <a:rect l="l" t="t" r="r" b="b"/>
              <a:pathLst>
                <a:path w="5417820">
                  <a:moveTo>
                    <a:pt x="0" y="0"/>
                  </a:moveTo>
                  <a:lnTo>
                    <a:pt x="238805" y="0"/>
                  </a:lnTo>
                </a:path>
                <a:path w="5417820">
                  <a:moveTo>
                    <a:pt x="3270307" y="0"/>
                  </a:moveTo>
                  <a:lnTo>
                    <a:pt x="3544491" y="0"/>
                  </a:lnTo>
                </a:path>
                <a:path w="5417820">
                  <a:moveTo>
                    <a:pt x="5178539" y="0"/>
                  </a:moveTo>
                  <a:lnTo>
                    <a:pt x="5417345" y="0"/>
                  </a:lnTo>
                </a:path>
              </a:pathLst>
            </a:custGeom>
            <a:ln w="88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28769" y="5461422"/>
            <a:ext cx="812990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67359" algn="l"/>
                <a:tab pos="810260" algn="l"/>
                <a:tab pos="1411605" algn="l"/>
                <a:tab pos="1756410" algn="l"/>
                <a:tab pos="2172335" algn="l"/>
                <a:tab pos="2517140" algn="l"/>
                <a:tab pos="3956685" algn="l"/>
                <a:tab pos="4301490" algn="l"/>
                <a:tab pos="4717415" algn="l"/>
                <a:tab pos="5062220" algn="l"/>
                <a:tab pos="5669915" algn="l"/>
                <a:tab pos="6590030" algn="l"/>
                <a:tab pos="6934834" algn="l"/>
                <a:tab pos="7350759" algn="l"/>
                <a:tab pos="7695565" algn="l"/>
              </a:tabLst>
            </a:pPr>
            <a:r>
              <a:rPr sz="2500" spc="-50" dirty="0">
                <a:latin typeface="Symbol"/>
                <a:cs typeface="Symbol"/>
              </a:rPr>
              <a:t>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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5700" spc="-644" baseline="-5847" dirty="0">
                <a:latin typeface="Symbol"/>
                <a:cs typeface="Symbol"/>
              </a:rPr>
              <a:t></a:t>
            </a:r>
            <a:r>
              <a:rPr sz="5700" spc="-67" baseline="-5847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1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2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dirty="0">
                <a:latin typeface="Times New Roman"/>
                <a:cs typeface="Times New Roman"/>
              </a:rPr>
              <a:t>x</a:t>
            </a:r>
            <a:r>
              <a:rPr sz="2475" baseline="-21885" dirty="0">
                <a:latin typeface="Times New Roman"/>
                <a:cs typeface="Times New Roman"/>
              </a:rPr>
              <a:t>3</a:t>
            </a:r>
            <a:r>
              <a:rPr sz="5700" baseline="-5847" dirty="0">
                <a:latin typeface="Symbol"/>
                <a:cs typeface="Symbol"/>
              </a:rPr>
              <a:t></a:t>
            </a:r>
            <a:r>
              <a:rPr sz="5700" baseline="-5847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Symbol"/>
                <a:cs typeface="Symbol"/>
              </a:rPr>
              <a:t></a:t>
            </a:r>
            <a:r>
              <a:rPr sz="2500" spc="285" dirty="0">
                <a:latin typeface="Times New Roman"/>
                <a:cs typeface="Times New Roman"/>
              </a:rPr>
              <a:t> </a:t>
            </a:r>
            <a:r>
              <a:rPr sz="5700" spc="-644" baseline="-5847" dirty="0">
                <a:latin typeface="Symbol"/>
                <a:cs typeface="Symbol"/>
              </a:rPr>
              <a:t></a:t>
            </a:r>
            <a:r>
              <a:rPr sz="5700" spc="-67" baseline="-5847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1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2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3</a:t>
            </a:r>
            <a:r>
              <a:rPr sz="5700" spc="-37" baseline="-5847" dirty="0">
                <a:latin typeface="Symbol"/>
                <a:cs typeface="Symbol"/>
              </a:rPr>
              <a:t></a:t>
            </a:r>
            <a:r>
              <a:rPr sz="5700" baseline="-5847" dirty="0">
                <a:latin typeface="Times New Roman"/>
                <a:cs typeface="Times New Roman"/>
              </a:rPr>
              <a:t>	</a:t>
            </a:r>
            <a:r>
              <a:rPr sz="2500" dirty="0">
                <a:latin typeface="Symbol"/>
                <a:cs typeface="Symbol"/>
              </a:rPr>
              <a:t></a:t>
            </a:r>
            <a:r>
              <a:rPr sz="2500" spc="355" dirty="0">
                <a:latin typeface="Times New Roman"/>
                <a:cs typeface="Times New Roman"/>
              </a:rPr>
              <a:t> </a:t>
            </a:r>
            <a:r>
              <a:rPr sz="5700" spc="-644" baseline="-5847" dirty="0">
                <a:latin typeface="Symbol"/>
                <a:cs typeface="Symbol"/>
              </a:rPr>
              <a:t></a:t>
            </a:r>
            <a:r>
              <a:rPr sz="5700" spc="-67" baseline="-5847" dirty="0">
                <a:latin typeface="Times New Roman"/>
                <a:cs typeface="Times New Roman"/>
              </a:rPr>
              <a:t> </a:t>
            </a:r>
            <a:r>
              <a:rPr sz="2500" i="1" spc="-35" dirty="0">
                <a:latin typeface="Times New Roman"/>
                <a:cs typeface="Times New Roman"/>
              </a:rPr>
              <a:t>x</a:t>
            </a:r>
            <a:r>
              <a:rPr sz="2475" spc="-52" baseline="-21885" dirty="0">
                <a:latin typeface="Times New Roman"/>
                <a:cs typeface="Times New Roman"/>
              </a:rPr>
              <a:t>1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-25" dirty="0">
                <a:latin typeface="Times New Roman"/>
                <a:cs typeface="Times New Roman"/>
              </a:rPr>
              <a:t>x</a:t>
            </a:r>
            <a:r>
              <a:rPr sz="2475" spc="-37" baseline="-21885" dirty="0">
                <a:latin typeface="Times New Roman"/>
                <a:cs typeface="Times New Roman"/>
              </a:rPr>
              <a:t>2</a:t>
            </a:r>
            <a:r>
              <a:rPr sz="2475" baseline="-21885" dirty="0">
                <a:latin typeface="Times New Roman"/>
                <a:cs typeface="Times New Roman"/>
              </a:rPr>
              <a:t>	</a:t>
            </a:r>
            <a:r>
              <a:rPr sz="2500" spc="-50" dirty="0">
                <a:latin typeface="Symbol"/>
                <a:cs typeface="Symbol"/>
              </a:rPr>
              <a:t>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dirty="0">
                <a:latin typeface="Times New Roman"/>
                <a:cs typeface="Times New Roman"/>
              </a:rPr>
              <a:t>x</a:t>
            </a:r>
            <a:r>
              <a:rPr sz="2475" baseline="-21885" dirty="0">
                <a:latin typeface="Times New Roman"/>
                <a:cs typeface="Times New Roman"/>
              </a:rPr>
              <a:t>4</a:t>
            </a:r>
            <a:r>
              <a:rPr sz="2475" spc="-120" baseline="-21885" dirty="0">
                <a:latin typeface="Times New Roman"/>
                <a:cs typeface="Times New Roman"/>
              </a:rPr>
              <a:t> </a:t>
            </a:r>
            <a:r>
              <a:rPr sz="5700" spc="-719" baseline="-5847" dirty="0">
                <a:latin typeface="Symbol"/>
                <a:cs typeface="Symbol"/>
              </a:rPr>
              <a:t></a:t>
            </a:r>
            <a:endParaRPr sz="5700" baseline="-5847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1384300" y="5702300"/>
            <a:ext cx="1204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instance</a:t>
            </a:r>
            <a:r>
              <a:rPr sz="1800" b="1" spc="180" dirty="0">
                <a:latin typeface="Tahoma"/>
                <a:cs typeface="Tahoma"/>
              </a:rPr>
              <a:t> </a:t>
            </a:r>
            <a:r>
              <a:rPr sz="1800" b="1" spc="40" dirty="0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7300" y="6515100"/>
            <a:ext cx="134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certificate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6400" y="6438900"/>
            <a:ext cx="5262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339850" algn="l"/>
                <a:tab pos="2654300" algn="l"/>
                <a:tab pos="4053204" algn="l"/>
              </a:tabLst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spc="284" baseline="-694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-10" dirty="0">
                <a:latin typeface="Times New Roman"/>
                <a:cs typeface="Times New Roman"/>
              </a:rPr>
              <a:t> true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spc="284" baseline="-694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true</a:t>
            </a:r>
            <a:r>
              <a:rPr sz="2400" spc="-2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284" baseline="-694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-10" dirty="0">
                <a:latin typeface="Times New Roman"/>
                <a:cs typeface="Times New Roman"/>
              </a:rPr>
              <a:t> false</a:t>
            </a:r>
            <a:r>
              <a:rPr sz="2400" spc="-10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4</a:t>
            </a:r>
            <a:r>
              <a:rPr sz="2400" spc="284" baseline="-694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=</a:t>
            </a:r>
            <a:r>
              <a:rPr sz="2400" i="1" spc="-10" dirty="0">
                <a:latin typeface="Times New Roman"/>
                <a:cs typeface="Times New Roman"/>
              </a:rPr>
              <a:t> false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2900"/>
            <a:ext cx="6623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3875" algn="l"/>
              </a:tabLst>
            </a:pPr>
            <a:r>
              <a:rPr spc="-35" dirty="0"/>
              <a:t>Certifiers</a:t>
            </a:r>
            <a:r>
              <a:rPr spc="-60" dirty="0"/>
              <a:t> </a:t>
            </a:r>
            <a:r>
              <a:rPr spc="95" dirty="0"/>
              <a:t>and</a:t>
            </a:r>
            <a:r>
              <a:rPr spc="-60" dirty="0"/>
              <a:t> </a:t>
            </a:r>
            <a:r>
              <a:rPr spc="-10" dirty="0"/>
              <a:t>certificates:</a:t>
            </a:r>
            <a:r>
              <a:rPr dirty="0"/>
              <a:t>	Hamilton</a:t>
            </a:r>
            <a:r>
              <a:rPr spc="-114" dirty="0"/>
              <a:t> </a:t>
            </a:r>
            <a:r>
              <a:rPr spc="-20" dirty="0"/>
              <a:t>path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16660"/>
            <a:ext cx="10553065" cy="340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397760" algn="l"/>
              </a:tabLst>
            </a:pP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ATH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visits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81863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Certificate.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permutation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π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503045" algn="l"/>
                <a:tab pos="350647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Certifier.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Check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π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once,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between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pair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adjacent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8572500"/>
            <a:ext cx="498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31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Conclusion.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35" dirty="0">
                <a:latin typeface="Lucida Sans Unicode"/>
                <a:cs typeface="Lucida Sans Unicode"/>
              </a:rPr>
              <a:t>H</a:t>
            </a:r>
            <a:r>
              <a:rPr sz="1900" spc="-35" dirty="0">
                <a:latin typeface="Lucida Sans Unicode"/>
                <a:cs typeface="Lucida Sans Unicode"/>
              </a:rPr>
              <a:t>AMILTON</a:t>
            </a:r>
            <a:r>
              <a:rPr sz="2400" spc="-35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P</a:t>
            </a:r>
            <a:r>
              <a:rPr sz="1900" spc="-20" dirty="0">
                <a:latin typeface="Lucida Sans Unicode"/>
                <a:cs typeface="Lucida Sans Unicode"/>
              </a:rPr>
              <a:t>ATH</a:t>
            </a:r>
            <a:r>
              <a:rPr sz="1900" spc="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ahoma"/>
                <a:cs typeface="Tahoma"/>
              </a:rPr>
              <a:t>NP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7400" y="7886700"/>
            <a:ext cx="1084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instance</a:t>
            </a:r>
            <a:r>
              <a:rPr sz="1600" b="1" spc="140" dirty="0">
                <a:latin typeface="Tahoma"/>
                <a:cs typeface="Tahoma"/>
              </a:rPr>
              <a:t> </a:t>
            </a:r>
            <a:r>
              <a:rPr sz="1600" b="1" spc="20" dirty="0"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3637" y="5083900"/>
            <a:ext cx="3898900" cy="2737485"/>
            <a:chOff x="2003637" y="5083900"/>
            <a:chExt cx="3898900" cy="2737485"/>
          </a:xfrm>
        </p:grpSpPr>
        <p:sp>
          <p:nvSpPr>
            <p:cNvPr id="8" name="object 8"/>
            <p:cNvSpPr/>
            <p:nvPr/>
          </p:nvSpPr>
          <p:spPr>
            <a:xfrm>
              <a:off x="4240185" y="6462110"/>
              <a:ext cx="123189" cy="294640"/>
            </a:xfrm>
            <a:custGeom>
              <a:avLst/>
              <a:gdLst/>
              <a:ahLst/>
              <a:cxnLst/>
              <a:rect l="l" t="t" r="r" b="b"/>
              <a:pathLst>
                <a:path w="123189" h="294640">
                  <a:moveTo>
                    <a:pt x="0" y="294498"/>
                  </a:moveTo>
                  <a:lnTo>
                    <a:pt x="122831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87339" y="6808406"/>
              <a:ext cx="333375" cy="1905"/>
            </a:xfrm>
            <a:custGeom>
              <a:avLst/>
              <a:gdLst/>
              <a:ahLst/>
              <a:cxnLst/>
              <a:rect l="l" t="t" r="r" b="b"/>
              <a:pathLst>
                <a:path w="333375" h="1904">
                  <a:moveTo>
                    <a:pt x="0" y="0"/>
                  </a:moveTo>
                  <a:lnTo>
                    <a:pt x="332973" y="14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4319" y="6482829"/>
              <a:ext cx="172085" cy="274320"/>
            </a:xfrm>
            <a:custGeom>
              <a:avLst/>
              <a:gdLst/>
              <a:ahLst/>
              <a:cxnLst/>
              <a:rect l="l" t="t" r="r" b="b"/>
              <a:pathLst>
                <a:path w="172085" h="274320">
                  <a:moveTo>
                    <a:pt x="171667" y="2737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43156" y="6127654"/>
              <a:ext cx="358140" cy="232410"/>
            </a:xfrm>
            <a:custGeom>
              <a:avLst/>
              <a:gdLst/>
              <a:ahLst/>
              <a:cxnLst/>
              <a:rect l="l" t="t" r="r" b="b"/>
              <a:pathLst>
                <a:path w="358139" h="232410">
                  <a:moveTo>
                    <a:pt x="0" y="232343"/>
                  </a:moveTo>
                  <a:lnTo>
                    <a:pt x="35794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8336" y="6348158"/>
              <a:ext cx="845185" cy="1344295"/>
            </a:xfrm>
            <a:custGeom>
              <a:avLst/>
              <a:gdLst/>
              <a:ahLst/>
              <a:cxnLst/>
              <a:rect l="l" t="t" r="r" b="b"/>
              <a:pathLst>
                <a:path w="845185" h="1344295">
                  <a:moveTo>
                    <a:pt x="0" y="1343743"/>
                  </a:moveTo>
                  <a:lnTo>
                    <a:pt x="845019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8921" y="5162764"/>
              <a:ext cx="1737995" cy="1085215"/>
            </a:xfrm>
            <a:custGeom>
              <a:avLst/>
              <a:gdLst/>
              <a:ahLst/>
              <a:cxnLst/>
              <a:rect l="l" t="t" r="r" b="b"/>
              <a:pathLst>
                <a:path w="1737995" h="1085214">
                  <a:moveTo>
                    <a:pt x="0" y="0"/>
                  </a:moveTo>
                  <a:lnTo>
                    <a:pt x="1737395" y="108476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39992" y="7743699"/>
              <a:ext cx="1771650" cy="1905"/>
            </a:xfrm>
            <a:custGeom>
              <a:avLst/>
              <a:gdLst/>
              <a:ahLst/>
              <a:cxnLst/>
              <a:rect l="l" t="t" r="r" b="b"/>
              <a:pathLst>
                <a:path w="1771650" h="1904">
                  <a:moveTo>
                    <a:pt x="0" y="0"/>
                  </a:moveTo>
                  <a:lnTo>
                    <a:pt x="1771432" y="148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1021" y="6370356"/>
              <a:ext cx="838200" cy="1322070"/>
            </a:xfrm>
            <a:custGeom>
              <a:avLst/>
              <a:gdLst/>
              <a:ahLst/>
              <a:cxnLst/>
              <a:rect l="l" t="t" r="r" b="b"/>
              <a:pathLst>
                <a:path w="838200" h="1322070">
                  <a:moveTo>
                    <a:pt x="837619" y="132154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29858" y="5162764"/>
              <a:ext cx="1768475" cy="1085215"/>
            </a:xfrm>
            <a:custGeom>
              <a:avLst/>
              <a:gdLst/>
              <a:ahLst/>
              <a:cxnLst/>
              <a:rect l="l" t="t" r="r" b="b"/>
              <a:pathLst>
                <a:path w="1768475" h="1085214">
                  <a:moveTo>
                    <a:pt x="0" y="1084762"/>
                  </a:moveTo>
                  <a:lnTo>
                    <a:pt x="176847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9398" y="5951547"/>
              <a:ext cx="253365" cy="274320"/>
            </a:xfrm>
            <a:custGeom>
              <a:avLst/>
              <a:gdLst/>
              <a:ahLst/>
              <a:cxnLst/>
              <a:rect l="l" t="t" r="r" b="b"/>
              <a:pathLst>
                <a:path w="253364" h="274320">
                  <a:moveTo>
                    <a:pt x="253061" y="2737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8921" y="5729563"/>
              <a:ext cx="490220" cy="120014"/>
            </a:xfrm>
            <a:custGeom>
              <a:avLst/>
              <a:gdLst/>
              <a:ahLst/>
              <a:cxnLst/>
              <a:rect l="l" t="t" r="r" b="b"/>
              <a:pathLst>
                <a:path w="490220" h="120014">
                  <a:moveTo>
                    <a:pt x="0" y="0"/>
                  </a:moveTo>
                  <a:lnTo>
                    <a:pt x="489844" y="11987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82459" y="6370356"/>
              <a:ext cx="29845" cy="365760"/>
            </a:xfrm>
            <a:custGeom>
              <a:avLst/>
              <a:gdLst/>
              <a:ahLst/>
              <a:cxnLst/>
              <a:rect l="l" t="t" r="r" b="b"/>
              <a:pathLst>
                <a:path w="29845" h="365759">
                  <a:moveTo>
                    <a:pt x="29597" y="36553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62063" y="6858722"/>
              <a:ext cx="297815" cy="347980"/>
            </a:xfrm>
            <a:custGeom>
              <a:avLst/>
              <a:gdLst/>
              <a:ahLst/>
              <a:cxnLst/>
              <a:rect l="l" t="t" r="r" b="b"/>
              <a:pathLst>
                <a:path w="297814" h="347979">
                  <a:moveTo>
                    <a:pt x="297458" y="0"/>
                  </a:moveTo>
                  <a:lnTo>
                    <a:pt x="0" y="34777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1981" y="6049159"/>
              <a:ext cx="153289" cy="1562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5950" y="6332189"/>
              <a:ext cx="153289" cy="1562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2485" y="6729540"/>
              <a:ext cx="154214" cy="1562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8919" y="6729540"/>
              <a:ext cx="154214" cy="1562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936" y="6332189"/>
              <a:ext cx="153289" cy="1562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1981" y="5083900"/>
              <a:ext cx="153289" cy="1562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9247" y="6218977"/>
              <a:ext cx="153289" cy="1577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5075" y="7664834"/>
              <a:ext cx="153289" cy="1562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1572" y="7664834"/>
              <a:ext cx="154214" cy="1562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637" y="6218977"/>
              <a:ext cx="153289" cy="1577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1981" y="5650698"/>
              <a:ext cx="153289" cy="1577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697" y="5820887"/>
              <a:ext cx="154214" cy="1577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5075" y="6218977"/>
              <a:ext cx="153289" cy="1577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4672" y="6729540"/>
              <a:ext cx="153289" cy="15624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7344" y="7127632"/>
              <a:ext cx="153289" cy="15624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5541" y="5849374"/>
              <a:ext cx="153289" cy="1577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9103" y="6218977"/>
              <a:ext cx="153289" cy="15772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8801" y="6729540"/>
              <a:ext cx="153289" cy="15624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1777" y="7152791"/>
              <a:ext cx="153289" cy="1577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0904" y="7322978"/>
              <a:ext cx="153289" cy="15772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461762" y="5729563"/>
              <a:ext cx="436880" cy="146685"/>
            </a:xfrm>
            <a:custGeom>
              <a:avLst/>
              <a:gdLst/>
              <a:ahLst/>
              <a:cxnLst/>
              <a:rect l="l" t="t" r="r" b="b"/>
              <a:pathLst>
                <a:path w="436879" h="146685">
                  <a:moveTo>
                    <a:pt x="436568" y="0"/>
                  </a:moveTo>
                  <a:lnTo>
                    <a:pt x="0" y="146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74030" y="5976706"/>
              <a:ext cx="288925" cy="271145"/>
            </a:xfrm>
            <a:custGeom>
              <a:avLst/>
              <a:gdLst/>
              <a:ahLst/>
              <a:cxnLst/>
              <a:rect l="l" t="t" r="r" b="b"/>
              <a:pathLst>
                <a:path w="288925" h="271145">
                  <a:moveTo>
                    <a:pt x="288579" y="0"/>
                  </a:moveTo>
                  <a:lnTo>
                    <a:pt x="0" y="27082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022048" y="6370358"/>
              <a:ext cx="111125" cy="365760"/>
            </a:xfrm>
            <a:custGeom>
              <a:avLst/>
              <a:gdLst/>
              <a:ahLst/>
              <a:cxnLst/>
              <a:rect l="l" t="t" r="r" b="b"/>
              <a:pathLst>
                <a:path w="111125" h="365759">
                  <a:moveTo>
                    <a:pt x="0" y="0"/>
                  </a:moveTo>
                  <a:lnTo>
                    <a:pt x="110992" y="36553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85022" y="6858722"/>
              <a:ext cx="234315" cy="321310"/>
            </a:xfrm>
            <a:custGeom>
              <a:avLst/>
              <a:gdLst/>
              <a:ahLst/>
              <a:cxnLst/>
              <a:rect l="l" t="t" r="r" b="b"/>
              <a:pathLst>
                <a:path w="234314" h="321309">
                  <a:moveTo>
                    <a:pt x="0" y="0"/>
                  </a:moveTo>
                  <a:lnTo>
                    <a:pt x="233823" y="32113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7997" y="7283451"/>
              <a:ext cx="349250" cy="116839"/>
            </a:xfrm>
            <a:custGeom>
              <a:avLst/>
              <a:gdLst/>
              <a:ahLst/>
              <a:cxnLst/>
              <a:rect l="l" t="t" r="r" b="b"/>
              <a:pathLst>
                <a:path w="349250" h="116840">
                  <a:moveTo>
                    <a:pt x="0" y="0"/>
                  </a:moveTo>
                  <a:lnTo>
                    <a:pt x="349254" y="11654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04329" y="7256812"/>
              <a:ext cx="436880" cy="145415"/>
            </a:xfrm>
            <a:custGeom>
              <a:avLst/>
              <a:gdLst/>
              <a:ahLst/>
              <a:cxnLst/>
              <a:rect l="l" t="t" r="r" b="b"/>
              <a:pathLst>
                <a:path w="436879" h="145415">
                  <a:moveTo>
                    <a:pt x="0" y="145029"/>
                  </a:moveTo>
                  <a:lnTo>
                    <a:pt x="43656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43564" y="7256812"/>
              <a:ext cx="288925" cy="435609"/>
            </a:xfrm>
            <a:custGeom>
              <a:avLst/>
              <a:gdLst/>
              <a:ahLst/>
              <a:cxnLst/>
              <a:rect l="l" t="t" r="r" b="b"/>
              <a:pathLst>
                <a:path w="288925" h="435609">
                  <a:moveTo>
                    <a:pt x="288579" y="43508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19274" y="7283451"/>
              <a:ext cx="400050" cy="408940"/>
            </a:xfrm>
            <a:custGeom>
              <a:avLst/>
              <a:gdLst/>
              <a:ahLst/>
              <a:cxnLst/>
              <a:rect l="l" t="t" r="r" b="b"/>
              <a:pathLst>
                <a:path w="400050" h="408940">
                  <a:moveTo>
                    <a:pt x="399571" y="0"/>
                  </a:moveTo>
                  <a:lnTo>
                    <a:pt x="0" y="40845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50577" y="6297842"/>
              <a:ext cx="803910" cy="1905"/>
            </a:xfrm>
            <a:custGeom>
              <a:avLst/>
              <a:gdLst/>
              <a:ahLst/>
              <a:cxnLst/>
              <a:rect l="l" t="t" r="r" b="b"/>
              <a:pathLst>
                <a:path w="803910" h="1904">
                  <a:moveTo>
                    <a:pt x="803582" y="0"/>
                  </a:moveTo>
                  <a:lnTo>
                    <a:pt x="0" y="147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69365" y="5233799"/>
              <a:ext cx="1905" cy="423545"/>
            </a:xfrm>
            <a:custGeom>
              <a:avLst/>
              <a:gdLst/>
              <a:ahLst/>
              <a:cxnLst/>
              <a:rect l="l" t="t" r="r" b="b"/>
              <a:pathLst>
                <a:path w="1904" h="423545">
                  <a:moveTo>
                    <a:pt x="0" y="423249"/>
                  </a:moveTo>
                  <a:lnTo>
                    <a:pt x="147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52015" y="6297842"/>
              <a:ext cx="803910" cy="1905"/>
            </a:xfrm>
            <a:custGeom>
              <a:avLst/>
              <a:gdLst/>
              <a:ahLst/>
              <a:cxnLst/>
              <a:rect l="l" t="t" r="r" b="b"/>
              <a:pathLst>
                <a:path w="803910" h="1904">
                  <a:moveTo>
                    <a:pt x="0" y="0"/>
                  </a:moveTo>
                  <a:lnTo>
                    <a:pt x="803582" y="147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87124" y="6879440"/>
              <a:ext cx="203200" cy="471170"/>
            </a:xfrm>
            <a:custGeom>
              <a:avLst/>
              <a:gdLst/>
              <a:ahLst/>
              <a:cxnLst/>
              <a:rect l="l" t="t" r="r" b="b"/>
              <a:pathLst>
                <a:path w="203200" h="471170">
                  <a:moveTo>
                    <a:pt x="202745" y="0"/>
                  </a:moveTo>
                  <a:lnTo>
                    <a:pt x="0" y="47060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62169" y="6462111"/>
              <a:ext cx="383540" cy="346710"/>
            </a:xfrm>
            <a:custGeom>
              <a:avLst/>
              <a:gdLst/>
              <a:ahLst/>
              <a:cxnLst/>
              <a:rect l="l" t="t" r="r" b="b"/>
              <a:pathLst>
                <a:path w="383539" h="346709">
                  <a:moveTo>
                    <a:pt x="382922" y="34629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05741" y="6808406"/>
              <a:ext cx="440055" cy="1905"/>
            </a:xfrm>
            <a:custGeom>
              <a:avLst/>
              <a:gdLst/>
              <a:ahLst/>
              <a:cxnLst/>
              <a:rect l="l" t="t" r="r" b="b"/>
              <a:pathLst>
                <a:path w="440054" h="1904">
                  <a:moveTo>
                    <a:pt x="439528" y="0"/>
                  </a:moveTo>
                  <a:lnTo>
                    <a:pt x="0" y="148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12925" y="5998904"/>
              <a:ext cx="81915" cy="340995"/>
            </a:xfrm>
            <a:custGeom>
              <a:avLst/>
              <a:gdLst/>
              <a:ahLst/>
              <a:cxnLst/>
              <a:rect l="l" t="t" r="r" b="b"/>
              <a:pathLst>
                <a:path w="81914" h="340995">
                  <a:moveTo>
                    <a:pt x="81394" y="34037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18203" y="5951547"/>
              <a:ext cx="511175" cy="124460"/>
            </a:xfrm>
            <a:custGeom>
              <a:avLst/>
              <a:gdLst/>
              <a:ahLst/>
              <a:cxnLst/>
              <a:rect l="l" t="t" r="r" b="b"/>
              <a:pathLst>
                <a:path w="511175" h="124460">
                  <a:moveTo>
                    <a:pt x="510563" y="0"/>
                  </a:moveTo>
                  <a:lnTo>
                    <a:pt x="0" y="12431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064500" y="7874000"/>
            <a:ext cx="1210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certificate</a:t>
            </a:r>
            <a:r>
              <a:rPr sz="1600" b="1" spc="-2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698954" y="5073650"/>
            <a:ext cx="3912235" cy="2737485"/>
            <a:chOff x="6698954" y="5073650"/>
            <a:chExt cx="3912235" cy="2737485"/>
          </a:xfrm>
        </p:grpSpPr>
        <p:sp>
          <p:nvSpPr>
            <p:cNvPr id="59" name="object 59"/>
            <p:cNvSpPr/>
            <p:nvPr/>
          </p:nvSpPr>
          <p:spPr>
            <a:xfrm>
              <a:off x="8948498" y="6451861"/>
              <a:ext cx="123189" cy="294640"/>
            </a:xfrm>
            <a:custGeom>
              <a:avLst/>
              <a:gdLst/>
              <a:ahLst/>
              <a:cxnLst/>
              <a:rect l="l" t="t" r="r" b="b"/>
              <a:pathLst>
                <a:path w="123190" h="294640">
                  <a:moveTo>
                    <a:pt x="0" y="294498"/>
                  </a:moveTo>
                  <a:lnTo>
                    <a:pt x="122831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95652" y="6798156"/>
              <a:ext cx="333375" cy="1905"/>
            </a:xfrm>
            <a:custGeom>
              <a:avLst/>
              <a:gdLst/>
              <a:ahLst/>
              <a:cxnLst/>
              <a:rect l="l" t="t" r="r" b="b"/>
              <a:pathLst>
                <a:path w="333375" h="1904">
                  <a:moveTo>
                    <a:pt x="0" y="0"/>
                  </a:moveTo>
                  <a:lnTo>
                    <a:pt x="332973" y="148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02632" y="6472579"/>
              <a:ext cx="172085" cy="274320"/>
            </a:xfrm>
            <a:custGeom>
              <a:avLst/>
              <a:gdLst/>
              <a:ahLst/>
              <a:cxnLst/>
              <a:rect l="l" t="t" r="r" b="b"/>
              <a:pathLst>
                <a:path w="172084" h="274320">
                  <a:moveTo>
                    <a:pt x="171667" y="2737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51469" y="6117405"/>
              <a:ext cx="358140" cy="232410"/>
            </a:xfrm>
            <a:custGeom>
              <a:avLst/>
              <a:gdLst/>
              <a:ahLst/>
              <a:cxnLst/>
              <a:rect l="l" t="t" r="r" b="b"/>
              <a:pathLst>
                <a:path w="358140" h="232410">
                  <a:moveTo>
                    <a:pt x="0" y="232343"/>
                  </a:moveTo>
                  <a:lnTo>
                    <a:pt x="35794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36649" y="6337908"/>
              <a:ext cx="845185" cy="1344295"/>
            </a:xfrm>
            <a:custGeom>
              <a:avLst/>
              <a:gdLst/>
              <a:ahLst/>
              <a:cxnLst/>
              <a:rect l="l" t="t" r="r" b="b"/>
              <a:pathLst>
                <a:path w="845184" h="1344295">
                  <a:moveTo>
                    <a:pt x="0" y="1343743"/>
                  </a:moveTo>
                  <a:lnTo>
                    <a:pt x="845019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747233" y="5152514"/>
              <a:ext cx="1737995" cy="1085215"/>
            </a:xfrm>
            <a:custGeom>
              <a:avLst/>
              <a:gdLst/>
              <a:ahLst/>
              <a:cxnLst/>
              <a:rect l="l" t="t" r="r" b="b"/>
              <a:pathLst>
                <a:path w="1737995" h="1085214">
                  <a:moveTo>
                    <a:pt x="0" y="0"/>
                  </a:moveTo>
                  <a:lnTo>
                    <a:pt x="1737395" y="108476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748305" y="7733449"/>
              <a:ext cx="1771650" cy="1905"/>
            </a:xfrm>
            <a:custGeom>
              <a:avLst/>
              <a:gdLst/>
              <a:ahLst/>
              <a:cxnLst/>
              <a:rect l="l" t="t" r="r" b="b"/>
              <a:pathLst>
                <a:path w="1771650" h="1904">
                  <a:moveTo>
                    <a:pt x="0" y="0"/>
                  </a:moveTo>
                  <a:lnTo>
                    <a:pt x="1771432" y="148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89334" y="6360106"/>
              <a:ext cx="838200" cy="1322070"/>
            </a:xfrm>
            <a:custGeom>
              <a:avLst/>
              <a:gdLst/>
              <a:ahLst/>
              <a:cxnLst/>
              <a:rect l="l" t="t" r="r" b="b"/>
              <a:pathLst>
                <a:path w="838200" h="1322070">
                  <a:moveTo>
                    <a:pt x="837619" y="132154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38171" y="5152515"/>
              <a:ext cx="1768475" cy="1085215"/>
            </a:xfrm>
            <a:custGeom>
              <a:avLst/>
              <a:gdLst/>
              <a:ahLst/>
              <a:cxnLst/>
              <a:rect l="l" t="t" r="r" b="b"/>
              <a:pathLst>
                <a:path w="1768475" h="1085214">
                  <a:moveTo>
                    <a:pt x="0" y="1084762"/>
                  </a:moveTo>
                  <a:lnTo>
                    <a:pt x="176847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337710" y="5941297"/>
              <a:ext cx="253365" cy="274320"/>
            </a:xfrm>
            <a:custGeom>
              <a:avLst/>
              <a:gdLst/>
              <a:ahLst/>
              <a:cxnLst/>
              <a:rect l="l" t="t" r="r" b="b"/>
              <a:pathLst>
                <a:path w="253365" h="274320">
                  <a:moveTo>
                    <a:pt x="253061" y="2737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747233" y="5719314"/>
              <a:ext cx="490220" cy="120014"/>
            </a:xfrm>
            <a:custGeom>
              <a:avLst/>
              <a:gdLst/>
              <a:ahLst/>
              <a:cxnLst/>
              <a:rect l="l" t="t" r="r" b="b"/>
              <a:pathLst>
                <a:path w="490220" h="120014">
                  <a:moveTo>
                    <a:pt x="0" y="0"/>
                  </a:moveTo>
                  <a:lnTo>
                    <a:pt x="489844" y="11987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590772" y="6360108"/>
              <a:ext cx="29845" cy="365760"/>
            </a:xfrm>
            <a:custGeom>
              <a:avLst/>
              <a:gdLst/>
              <a:ahLst/>
              <a:cxnLst/>
              <a:rect l="l" t="t" r="r" b="b"/>
              <a:pathLst>
                <a:path w="29845" h="365759">
                  <a:moveTo>
                    <a:pt x="29597" y="36553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70374" y="6848472"/>
              <a:ext cx="297815" cy="347980"/>
            </a:xfrm>
            <a:custGeom>
              <a:avLst/>
              <a:gdLst/>
              <a:ahLst/>
              <a:cxnLst/>
              <a:rect l="l" t="t" r="r" b="b"/>
              <a:pathLst>
                <a:path w="297815" h="347979">
                  <a:moveTo>
                    <a:pt x="297458" y="0"/>
                  </a:moveTo>
                  <a:lnTo>
                    <a:pt x="0" y="347775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0294" y="6038910"/>
              <a:ext cx="153289" cy="15624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4263" y="6321940"/>
              <a:ext cx="153289" cy="15624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797" y="6719291"/>
              <a:ext cx="154214" cy="15624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7232" y="6719291"/>
              <a:ext cx="154214" cy="15624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5248" y="6321940"/>
              <a:ext cx="153289" cy="15624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0294" y="5073650"/>
              <a:ext cx="153289" cy="15624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7561" y="6208728"/>
              <a:ext cx="153289" cy="15772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3388" y="7654585"/>
              <a:ext cx="153289" cy="15624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9885" y="7654585"/>
              <a:ext cx="154214" cy="1562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1950" y="6208728"/>
              <a:ext cx="153289" cy="15772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0294" y="5640449"/>
              <a:ext cx="153289" cy="15772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10010" y="5810637"/>
              <a:ext cx="154214" cy="15772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3388" y="6208728"/>
              <a:ext cx="153289" cy="15772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2985" y="6719291"/>
              <a:ext cx="153289" cy="1562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5656" y="7117383"/>
              <a:ext cx="153289" cy="15624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3855" y="5839124"/>
              <a:ext cx="153289" cy="15772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7416" y="6208728"/>
              <a:ext cx="153289" cy="15772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7114" y="6719291"/>
              <a:ext cx="153289" cy="15624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0090" y="7142540"/>
              <a:ext cx="153289" cy="15772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9217" y="7312729"/>
              <a:ext cx="153289" cy="15772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170075" y="5719314"/>
              <a:ext cx="436880" cy="146685"/>
            </a:xfrm>
            <a:custGeom>
              <a:avLst/>
              <a:gdLst/>
              <a:ahLst/>
              <a:cxnLst/>
              <a:rect l="l" t="t" r="r" b="b"/>
              <a:pathLst>
                <a:path w="436879" h="146685">
                  <a:moveTo>
                    <a:pt x="436568" y="0"/>
                  </a:moveTo>
                  <a:lnTo>
                    <a:pt x="0" y="146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82343" y="5966456"/>
              <a:ext cx="288925" cy="271145"/>
            </a:xfrm>
            <a:custGeom>
              <a:avLst/>
              <a:gdLst/>
              <a:ahLst/>
              <a:cxnLst/>
              <a:rect l="l" t="t" r="r" b="b"/>
              <a:pathLst>
                <a:path w="288925" h="271145">
                  <a:moveTo>
                    <a:pt x="288579" y="0"/>
                  </a:moveTo>
                  <a:lnTo>
                    <a:pt x="0" y="27082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730361" y="6360107"/>
              <a:ext cx="111125" cy="365760"/>
            </a:xfrm>
            <a:custGeom>
              <a:avLst/>
              <a:gdLst/>
              <a:ahLst/>
              <a:cxnLst/>
              <a:rect l="l" t="t" r="r" b="b"/>
              <a:pathLst>
                <a:path w="111125" h="365759">
                  <a:moveTo>
                    <a:pt x="0" y="0"/>
                  </a:moveTo>
                  <a:lnTo>
                    <a:pt x="110992" y="36553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893335" y="6848472"/>
              <a:ext cx="234315" cy="321310"/>
            </a:xfrm>
            <a:custGeom>
              <a:avLst/>
              <a:gdLst/>
              <a:ahLst/>
              <a:cxnLst/>
              <a:rect l="l" t="t" r="r" b="b"/>
              <a:pathLst>
                <a:path w="234315" h="321309">
                  <a:moveTo>
                    <a:pt x="0" y="0"/>
                  </a:moveTo>
                  <a:lnTo>
                    <a:pt x="233823" y="32113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26310" y="7273202"/>
              <a:ext cx="349250" cy="116839"/>
            </a:xfrm>
            <a:custGeom>
              <a:avLst/>
              <a:gdLst/>
              <a:ahLst/>
              <a:cxnLst/>
              <a:rect l="l" t="t" r="r" b="b"/>
              <a:pathLst>
                <a:path w="349250" h="116840">
                  <a:moveTo>
                    <a:pt x="0" y="0"/>
                  </a:moveTo>
                  <a:lnTo>
                    <a:pt x="349254" y="11654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712640" y="7246562"/>
              <a:ext cx="436880" cy="145415"/>
            </a:xfrm>
            <a:custGeom>
              <a:avLst/>
              <a:gdLst/>
              <a:ahLst/>
              <a:cxnLst/>
              <a:rect l="l" t="t" r="r" b="b"/>
              <a:pathLst>
                <a:path w="436879" h="145415">
                  <a:moveTo>
                    <a:pt x="0" y="145029"/>
                  </a:moveTo>
                  <a:lnTo>
                    <a:pt x="436568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251876" y="7246563"/>
              <a:ext cx="288925" cy="435609"/>
            </a:xfrm>
            <a:custGeom>
              <a:avLst/>
              <a:gdLst/>
              <a:ahLst/>
              <a:cxnLst/>
              <a:rect l="l" t="t" r="r" b="b"/>
              <a:pathLst>
                <a:path w="288925" h="435609">
                  <a:moveTo>
                    <a:pt x="288579" y="43508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727586" y="7273202"/>
              <a:ext cx="400050" cy="408940"/>
            </a:xfrm>
            <a:custGeom>
              <a:avLst/>
              <a:gdLst/>
              <a:ahLst/>
              <a:cxnLst/>
              <a:rect l="l" t="t" r="r" b="b"/>
              <a:pathLst>
                <a:path w="400050" h="408940">
                  <a:moveTo>
                    <a:pt x="399571" y="0"/>
                  </a:moveTo>
                  <a:lnTo>
                    <a:pt x="0" y="40845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58890" y="6287593"/>
              <a:ext cx="803910" cy="1905"/>
            </a:xfrm>
            <a:custGeom>
              <a:avLst/>
              <a:gdLst/>
              <a:ahLst/>
              <a:cxnLst/>
              <a:rect l="l" t="t" r="r" b="b"/>
              <a:pathLst>
                <a:path w="803909" h="1904">
                  <a:moveTo>
                    <a:pt x="803582" y="0"/>
                  </a:moveTo>
                  <a:lnTo>
                    <a:pt x="0" y="147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7679" y="5223549"/>
              <a:ext cx="1905" cy="423545"/>
            </a:xfrm>
            <a:custGeom>
              <a:avLst/>
              <a:gdLst/>
              <a:ahLst/>
              <a:cxnLst/>
              <a:rect l="l" t="t" r="r" b="b"/>
              <a:pathLst>
                <a:path w="1904" h="423545">
                  <a:moveTo>
                    <a:pt x="0" y="423249"/>
                  </a:moveTo>
                  <a:lnTo>
                    <a:pt x="147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60328" y="6287593"/>
              <a:ext cx="803910" cy="1905"/>
            </a:xfrm>
            <a:custGeom>
              <a:avLst/>
              <a:gdLst/>
              <a:ahLst/>
              <a:cxnLst/>
              <a:rect l="l" t="t" r="r" b="b"/>
              <a:pathLst>
                <a:path w="803909" h="1904">
                  <a:moveTo>
                    <a:pt x="0" y="0"/>
                  </a:moveTo>
                  <a:lnTo>
                    <a:pt x="803582" y="147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95437" y="6869191"/>
              <a:ext cx="203200" cy="471170"/>
            </a:xfrm>
            <a:custGeom>
              <a:avLst/>
              <a:gdLst/>
              <a:ahLst/>
              <a:cxnLst/>
              <a:rect l="l" t="t" r="r" b="b"/>
              <a:pathLst>
                <a:path w="203200" h="471170">
                  <a:moveTo>
                    <a:pt x="202745" y="0"/>
                  </a:moveTo>
                  <a:lnTo>
                    <a:pt x="0" y="47060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70483" y="6451861"/>
              <a:ext cx="383540" cy="346710"/>
            </a:xfrm>
            <a:custGeom>
              <a:avLst/>
              <a:gdLst/>
              <a:ahLst/>
              <a:cxnLst/>
              <a:rect l="l" t="t" r="r" b="b"/>
              <a:pathLst>
                <a:path w="383540" h="346709">
                  <a:moveTo>
                    <a:pt x="382922" y="34629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914054" y="6798156"/>
              <a:ext cx="440055" cy="1905"/>
            </a:xfrm>
            <a:custGeom>
              <a:avLst/>
              <a:gdLst/>
              <a:ahLst/>
              <a:cxnLst/>
              <a:rect l="l" t="t" r="r" b="b"/>
              <a:pathLst>
                <a:path w="440054" h="1904">
                  <a:moveTo>
                    <a:pt x="439528" y="0"/>
                  </a:moveTo>
                  <a:lnTo>
                    <a:pt x="0" y="148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21238" y="5988654"/>
              <a:ext cx="81915" cy="340995"/>
            </a:xfrm>
            <a:custGeom>
              <a:avLst/>
              <a:gdLst/>
              <a:ahLst/>
              <a:cxnLst/>
              <a:rect l="l" t="t" r="r" b="b"/>
              <a:pathLst>
                <a:path w="81915" h="340995">
                  <a:moveTo>
                    <a:pt x="81394" y="34037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726515" y="5941297"/>
              <a:ext cx="511175" cy="124460"/>
            </a:xfrm>
            <a:custGeom>
              <a:avLst/>
              <a:gdLst/>
              <a:ahLst/>
              <a:cxnLst/>
              <a:rect l="l" t="t" r="r" b="b"/>
              <a:pathLst>
                <a:path w="511175" h="124460">
                  <a:moveTo>
                    <a:pt x="510563" y="0"/>
                  </a:moveTo>
                  <a:lnTo>
                    <a:pt x="0" y="12431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00287" y="6812644"/>
              <a:ext cx="321945" cy="1905"/>
            </a:xfrm>
            <a:custGeom>
              <a:avLst/>
              <a:gdLst/>
              <a:ahLst/>
              <a:cxnLst/>
              <a:rect l="l" t="t" r="r" b="b"/>
              <a:pathLst>
                <a:path w="321945" h="1904">
                  <a:moveTo>
                    <a:pt x="0" y="0"/>
                  </a:moveTo>
                  <a:lnTo>
                    <a:pt x="321659" y="1479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01768" y="6493398"/>
              <a:ext cx="172720" cy="262890"/>
            </a:xfrm>
            <a:custGeom>
              <a:avLst/>
              <a:gdLst/>
              <a:ahLst/>
              <a:cxnLst/>
              <a:rect l="l" t="t" r="r" b="b"/>
              <a:pathLst>
                <a:path w="172720" h="262890">
                  <a:moveTo>
                    <a:pt x="172400" y="262490"/>
                  </a:moveTo>
                  <a:lnTo>
                    <a:pt x="0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1522" y="6131588"/>
              <a:ext cx="348615" cy="227329"/>
            </a:xfrm>
            <a:custGeom>
              <a:avLst/>
              <a:gdLst/>
              <a:ahLst/>
              <a:cxnLst/>
              <a:rect l="l" t="t" r="r" b="b"/>
              <a:pathLst>
                <a:path w="348615" h="227329">
                  <a:moveTo>
                    <a:pt x="0" y="227018"/>
                  </a:moveTo>
                  <a:lnTo>
                    <a:pt x="348272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639982" y="6358606"/>
              <a:ext cx="845185" cy="1331595"/>
            </a:xfrm>
            <a:custGeom>
              <a:avLst/>
              <a:gdLst/>
              <a:ahLst/>
              <a:cxnLst/>
              <a:rect l="l" t="t" r="r" b="b"/>
              <a:pathLst>
                <a:path w="845184" h="1331595">
                  <a:moveTo>
                    <a:pt x="0" y="1331370"/>
                  </a:moveTo>
                  <a:lnTo>
                    <a:pt x="844646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752525" y="5166758"/>
              <a:ext cx="1732280" cy="1078865"/>
            </a:xfrm>
            <a:custGeom>
              <a:avLst/>
              <a:gdLst/>
              <a:ahLst/>
              <a:cxnLst/>
              <a:rect l="l" t="t" r="r" b="b"/>
              <a:pathLst>
                <a:path w="1732279" h="1078864">
                  <a:moveTo>
                    <a:pt x="0" y="0"/>
                  </a:moveTo>
                  <a:lnTo>
                    <a:pt x="1732104" y="1078339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787854" y="6379889"/>
              <a:ext cx="839469" cy="1310640"/>
            </a:xfrm>
            <a:custGeom>
              <a:avLst/>
              <a:gdLst/>
              <a:ahLst/>
              <a:cxnLst/>
              <a:rect l="l" t="t" r="r" b="b"/>
              <a:pathLst>
                <a:path w="839470" h="1310640">
                  <a:moveTo>
                    <a:pt x="838861" y="1310087"/>
                  </a:moveTo>
                  <a:lnTo>
                    <a:pt x="0" y="0"/>
                  </a:lnTo>
                </a:path>
              </a:pathLst>
            </a:custGeom>
            <a:ln w="1777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37607" y="5166758"/>
              <a:ext cx="1762760" cy="1078865"/>
            </a:xfrm>
            <a:custGeom>
              <a:avLst/>
              <a:gdLst/>
              <a:ahLst/>
              <a:cxnLst/>
              <a:rect l="l" t="t" r="r" b="b"/>
              <a:pathLst>
                <a:path w="1762759" h="1078864">
                  <a:moveTo>
                    <a:pt x="0" y="1078339"/>
                  </a:moveTo>
                  <a:lnTo>
                    <a:pt x="1762187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336834" y="5961323"/>
              <a:ext cx="254000" cy="262890"/>
            </a:xfrm>
            <a:custGeom>
              <a:avLst/>
              <a:gdLst/>
              <a:ahLst/>
              <a:cxnLst/>
              <a:rect l="l" t="t" r="r" b="b"/>
              <a:pathLst>
                <a:path w="254000" h="262889">
                  <a:moveTo>
                    <a:pt x="253393" y="262490"/>
                  </a:moveTo>
                  <a:lnTo>
                    <a:pt x="0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52525" y="5734305"/>
              <a:ext cx="485140" cy="113664"/>
            </a:xfrm>
            <a:custGeom>
              <a:avLst/>
              <a:gdLst/>
              <a:ahLst/>
              <a:cxnLst/>
              <a:rect l="l" t="t" r="r" b="b"/>
              <a:pathLst>
                <a:path w="485140" h="113664">
                  <a:moveTo>
                    <a:pt x="0" y="0"/>
                  </a:moveTo>
                  <a:lnTo>
                    <a:pt x="484803" y="113509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590227" y="6379888"/>
              <a:ext cx="30480" cy="354965"/>
            </a:xfrm>
            <a:custGeom>
              <a:avLst/>
              <a:gdLst/>
              <a:ahLst/>
              <a:cxnLst/>
              <a:rect l="l" t="t" r="r" b="b"/>
              <a:pathLst>
                <a:path w="30479" h="354965">
                  <a:moveTo>
                    <a:pt x="30083" y="354716"/>
                  </a:moveTo>
                  <a:lnTo>
                    <a:pt x="0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70529" y="5734305"/>
              <a:ext cx="429259" cy="139700"/>
            </a:xfrm>
            <a:custGeom>
              <a:avLst/>
              <a:gdLst/>
              <a:ahLst/>
              <a:cxnLst/>
              <a:rect l="l" t="t" r="r" b="b"/>
              <a:pathLst>
                <a:path w="429259" h="139700">
                  <a:moveTo>
                    <a:pt x="429265" y="0"/>
                  </a:moveTo>
                  <a:lnTo>
                    <a:pt x="0" y="139521"/>
                  </a:lnTo>
                </a:path>
              </a:pathLst>
            </a:custGeom>
            <a:ln w="1777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781760" y="5987336"/>
              <a:ext cx="289560" cy="257810"/>
            </a:xfrm>
            <a:custGeom>
              <a:avLst/>
              <a:gdLst/>
              <a:ahLst/>
              <a:cxnLst/>
              <a:rect l="l" t="t" r="r" b="b"/>
              <a:pathLst>
                <a:path w="289559" h="257810">
                  <a:moveTo>
                    <a:pt x="289262" y="0"/>
                  </a:moveTo>
                  <a:lnTo>
                    <a:pt x="0" y="25776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32007" y="6379889"/>
              <a:ext cx="111125" cy="354965"/>
            </a:xfrm>
            <a:custGeom>
              <a:avLst/>
              <a:gdLst/>
              <a:ahLst/>
              <a:cxnLst/>
              <a:rect l="l" t="t" r="r" b="b"/>
              <a:pathLst>
                <a:path w="111125" h="354965">
                  <a:moveTo>
                    <a:pt x="0" y="0"/>
                  </a:moveTo>
                  <a:lnTo>
                    <a:pt x="111076" y="354716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892836" y="6869398"/>
              <a:ext cx="234315" cy="309880"/>
            </a:xfrm>
            <a:custGeom>
              <a:avLst/>
              <a:gdLst/>
              <a:ahLst/>
              <a:cxnLst/>
              <a:rect l="l" t="t" r="r" b="b"/>
              <a:pathLst>
                <a:path w="234315" h="309879">
                  <a:moveTo>
                    <a:pt x="0" y="0"/>
                  </a:moveTo>
                  <a:lnTo>
                    <a:pt x="233724" y="309786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722442" y="7266681"/>
              <a:ext cx="429259" cy="139700"/>
            </a:xfrm>
            <a:custGeom>
              <a:avLst/>
              <a:gdLst/>
              <a:ahLst/>
              <a:cxnLst/>
              <a:rect l="l" t="t" r="r" b="b"/>
              <a:pathLst>
                <a:path w="429259" h="139700">
                  <a:moveTo>
                    <a:pt x="0" y="139521"/>
                  </a:moveTo>
                  <a:lnTo>
                    <a:pt x="429265" y="0"/>
                  </a:lnTo>
                </a:path>
              </a:pathLst>
            </a:custGeom>
            <a:ln w="1777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251212" y="7266681"/>
              <a:ext cx="289560" cy="423545"/>
            </a:xfrm>
            <a:custGeom>
              <a:avLst/>
              <a:gdLst/>
              <a:ahLst/>
              <a:cxnLst/>
              <a:rect l="l" t="t" r="r" b="b"/>
              <a:pathLst>
                <a:path w="289559" h="423545">
                  <a:moveTo>
                    <a:pt x="289262" y="423295"/>
                  </a:moveTo>
                  <a:lnTo>
                    <a:pt x="0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26222" y="7292694"/>
              <a:ext cx="400685" cy="397510"/>
            </a:xfrm>
            <a:custGeom>
              <a:avLst/>
              <a:gdLst/>
              <a:ahLst/>
              <a:cxnLst/>
              <a:rect l="l" t="t" r="r" b="b"/>
              <a:pathLst>
                <a:path w="400684" h="397509">
                  <a:moveTo>
                    <a:pt x="400339" y="0"/>
                  </a:moveTo>
                  <a:lnTo>
                    <a:pt x="0" y="397282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95828" y="6890682"/>
              <a:ext cx="202565" cy="459105"/>
            </a:xfrm>
            <a:custGeom>
              <a:avLst/>
              <a:gdLst/>
              <a:ahLst/>
              <a:cxnLst/>
              <a:rect l="l" t="t" r="r" b="b"/>
              <a:pathLst>
                <a:path w="202565" h="459104">
                  <a:moveTo>
                    <a:pt x="202483" y="0"/>
                  </a:moveTo>
                  <a:lnTo>
                    <a:pt x="0" y="458767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170218" y="6472115"/>
              <a:ext cx="374015" cy="340995"/>
            </a:xfrm>
            <a:custGeom>
              <a:avLst/>
              <a:gdLst/>
              <a:ahLst/>
              <a:cxnLst/>
              <a:rect l="l" t="t" r="r" b="b"/>
              <a:pathLst>
                <a:path w="374015" h="340995">
                  <a:moveTo>
                    <a:pt x="373727" y="340528"/>
                  </a:moveTo>
                  <a:lnTo>
                    <a:pt x="0" y="0"/>
                  </a:lnTo>
                </a:path>
              </a:pathLst>
            </a:custGeom>
            <a:ln w="1778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333500"/>
            <a:ext cx="988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9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certifier.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Some</a:t>
            </a:r>
            <a:r>
              <a:rPr spc="10" dirty="0"/>
              <a:t> </a:t>
            </a:r>
            <a:r>
              <a:rPr dirty="0"/>
              <a:t>problems</a:t>
            </a:r>
            <a:r>
              <a:rPr spc="10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spc="225" dirty="0"/>
              <a:t>NP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46100" y="2349500"/>
          <a:ext cx="12060555" cy="666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1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problem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562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24205" marR="597535" indent="-12700">
                        <a:lnSpc>
                          <a:spcPct val="120400"/>
                        </a:lnSpc>
                        <a:spcBef>
                          <a:spcPts val="1760"/>
                        </a:spcBef>
                      </a:pPr>
                      <a:r>
                        <a:rPr sz="1800" b="1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poly-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algorithm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235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2200" cap="small" spc="-204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L-</a:t>
                      </a:r>
                      <a:r>
                        <a:rPr sz="2200" cap="small" spc="-2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Solve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604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there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vector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spc="-50" dirty="0">
                          <a:latin typeface="Times New Roman"/>
                          <a:cs typeface="Times New Roman"/>
                        </a:rPr>
                        <a:t>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that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satisfies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Ax</a:t>
                      </a:r>
                      <a:r>
                        <a:rPr sz="18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52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284480" indent="-279400">
                        <a:lnSpc>
                          <a:spcPct val="106500"/>
                        </a:lnSpc>
                        <a:spcBef>
                          <a:spcPts val="1805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Gauss–Edmonds elimination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292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91465">
                        <a:lnSpc>
                          <a:spcPct val="100000"/>
                        </a:lnSpc>
                        <a:tabLst>
                          <a:tab pos="622300" algn="l"/>
                          <a:tab pos="940435" algn="l"/>
                          <a:tab pos="1257935" algn="l"/>
                        </a:tabLst>
                      </a:pPr>
                      <a:r>
                        <a:rPr sz="1875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75" spc="-307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6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9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34" baseline="4444" dirty="0">
                          <a:latin typeface="Symbol"/>
                          <a:cs typeface="Symbol"/>
                        </a:rPr>
                        <a:t></a:t>
                      </a:r>
                      <a:r>
                        <a:rPr sz="1875" baseline="44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875" spc="442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</a:t>
                      </a:r>
                      <a:endParaRPr sz="1875" baseline="4444">
                        <a:latin typeface="Symbol"/>
                        <a:cs typeface="Symbol"/>
                      </a:endParaRPr>
                    </a:p>
                    <a:p>
                      <a:pPr marL="291465">
                        <a:lnSpc>
                          <a:spcPts val="1040"/>
                        </a:lnSpc>
                        <a:spcBef>
                          <a:spcPts val="400"/>
                        </a:spcBef>
                        <a:tabLst>
                          <a:tab pos="604520" algn="l"/>
                          <a:tab pos="838200" algn="l"/>
                        </a:tabLst>
                      </a:pPr>
                      <a:r>
                        <a:rPr sz="1875" spc="-569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315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7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250" spc="-7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75" spc="-104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75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50" spc="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75" spc="-569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450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75" spc="-37" baseline="31111" dirty="0">
                          <a:latin typeface="Symbol"/>
                          <a:cs typeface="Symbol"/>
                        </a:rPr>
                        <a:t></a:t>
                      </a:r>
                      <a:endParaRPr sz="1875" baseline="31111">
                        <a:latin typeface="Symbol"/>
                        <a:cs typeface="Symbol"/>
                      </a:endParaRPr>
                    </a:p>
                    <a:p>
                      <a:pPr marL="291465">
                        <a:lnSpc>
                          <a:spcPts val="950"/>
                        </a:lnSpc>
                        <a:tabLst>
                          <a:tab pos="1016635" algn="l"/>
                          <a:tab pos="1257935" algn="l"/>
                          <a:tab pos="1490345" algn="l"/>
                        </a:tabLst>
                      </a:pP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4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4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endParaRPr sz="1250">
                        <a:latin typeface="Symbol"/>
                        <a:cs typeface="Symbol"/>
                      </a:endParaRPr>
                    </a:p>
                    <a:p>
                      <a:pPr marL="291465">
                        <a:lnSpc>
                          <a:spcPts val="1410"/>
                        </a:lnSpc>
                        <a:tabLst>
                          <a:tab pos="617855" algn="l"/>
                          <a:tab pos="845819" algn="l"/>
                          <a:tab pos="1257935" algn="l"/>
                        </a:tabLst>
                      </a:pPr>
                      <a:r>
                        <a:rPr sz="1875" spc="-644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875" spc="-644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307" baseline="44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0" dirty="0">
                          <a:latin typeface="Times New Roman"/>
                          <a:cs typeface="Times New Roman"/>
                        </a:rPr>
                        <a:t>15</a:t>
                      </a:r>
                      <a:r>
                        <a:rPr sz="1875" spc="-30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30" baseline="-8888" dirty="0">
                          <a:latin typeface="Symbol"/>
                          <a:cs typeface="Symbol"/>
                        </a:rPr>
                        <a:t></a:t>
                      </a:r>
                      <a:r>
                        <a:rPr sz="1875" baseline="-8888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42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2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285" dirty="0">
                          <a:latin typeface="Times New Roman"/>
                          <a:cs typeface="Times New Roman"/>
                        </a:rPr>
                        <a:t>36</a:t>
                      </a:r>
                      <a:r>
                        <a:rPr sz="1875" spc="-42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27" baseline="-8888" dirty="0">
                          <a:latin typeface="Symbol"/>
                          <a:cs typeface="Symbol"/>
                        </a:rPr>
                        <a:t></a:t>
                      </a:r>
                      <a:endParaRPr sz="1875" baseline="-8888">
                        <a:latin typeface="Symbol"/>
                        <a:cs typeface="Symbo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39725">
                        <a:lnSpc>
                          <a:spcPct val="100000"/>
                        </a:lnSpc>
                        <a:tabLst>
                          <a:tab pos="629920" algn="l"/>
                          <a:tab pos="863600" algn="l"/>
                          <a:tab pos="1194435" algn="l"/>
                        </a:tabLst>
                      </a:pPr>
                      <a:r>
                        <a:rPr sz="1875" spc="-37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</a:t>
                      </a:r>
                      <a:r>
                        <a:rPr sz="1875" baseline="44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37" baseline="4444" dirty="0">
                          <a:latin typeface="Symbol"/>
                          <a:cs typeface="Symbol"/>
                        </a:rPr>
                        <a:t></a:t>
                      </a:r>
                      <a:endParaRPr sz="1875" baseline="4444">
                        <a:latin typeface="Symbol"/>
                        <a:cs typeface="Symbol"/>
                      </a:endParaRPr>
                    </a:p>
                    <a:p>
                      <a:pPr marL="339725">
                        <a:lnSpc>
                          <a:spcPts val="1040"/>
                        </a:lnSpc>
                        <a:spcBef>
                          <a:spcPts val="400"/>
                        </a:spcBef>
                        <a:tabLst>
                          <a:tab pos="643890" algn="l"/>
                          <a:tab pos="876935" algn="l"/>
                        </a:tabLst>
                      </a:pPr>
                      <a:r>
                        <a:rPr sz="1875" spc="-37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-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21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322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127" baseline="3111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250" spc="3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75" spc="-457" baseline="31111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-30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57" baseline="31111" dirty="0">
                          <a:latin typeface="Symbol"/>
                          <a:cs typeface="Symbol"/>
                        </a:rPr>
                        <a:t></a:t>
                      </a:r>
                      <a:endParaRPr sz="1875" baseline="31111">
                        <a:latin typeface="Symbol"/>
                        <a:cs typeface="Symbol"/>
                      </a:endParaRPr>
                    </a:p>
                    <a:p>
                      <a:pPr marL="339725">
                        <a:lnSpc>
                          <a:spcPts val="950"/>
                        </a:lnSpc>
                        <a:tabLst>
                          <a:tab pos="953135" algn="l"/>
                          <a:tab pos="1194435" algn="l"/>
                        </a:tabLst>
                      </a:pP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44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380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250" spc="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-430" dirty="0">
                          <a:latin typeface="Symbol"/>
                          <a:cs typeface="Symbol"/>
                        </a:rPr>
                        <a:t></a:t>
                      </a:r>
                      <a:endParaRPr sz="1250">
                        <a:latin typeface="Symbol"/>
                        <a:cs typeface="Symbol"/>
                      </a:endParaRPr>
                    </a:p>
                    <a:p>
                      <a:pPr marL="339725">
                        <a:lnSpc>
                          <a:spcPts val="1410"/>
                        </a:lnSpc>
                        <a:tabLst>
                          <a:tab pos="643890" algn="l"/>
                          <a:tab pos="876935" algn="l"/>
                          <a:tab pos="1194435" algn="l"/>
                        </a:tabLst>
                      </a:pPr>
                      <a:r>
                        <a:rPr sz="1875" spc="-48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8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32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5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250" spc="-3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48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487" baseline="-8888" dirty="0">
                          <a:latin typeface="Symbol"/>
                          <a:cs typeface="Symbol"/>
                        </a:rPr>
                        <a:t></a:t>
                      </a:r>
                      <a:r>
                        <a:rPr sz="1875" baseline="-8888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75" spc="-54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547" baseline="-8888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1250" spc="-36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75" spc="-547" baseline="4444" dirty="0">
                          <a:latin typeface="Symbol"/>
                          <a:cs typeface="Symbol"/>
                        </a:rPr>
                        <a:t></a:t>
                      </a:r>
                      <a:r>
                        <a:rPr sz="1875" spc="-547" baseline="-8888" dirty="0">
                          <a:latin typeface="Symbol"/>
                          <a:cs typeface="Symbol"/>
                        </a:rPr>
                        <a:t></a:t>
                      </a:r>
                      <a:endParaRPr sz="1875" baseline="-8888">
                        <a:latin typeface="Symbol"/>
                        <a:cs typeface="Symbo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Composites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906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composite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2005" marR="320675" indent="-469900">
                        <a:lnSpc>
                          <a:spcPct val="106500"/>
                        </a:lnSpc>
                        <a:spcBef>
                          <a:spcPts val="1855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Agrawal–Kayal– Saxena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3558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Lucida Console"/>
                          <a:cs typeface="Lucida Console"/>
                        </a:rPr>
                        <a:t>51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3970" algn="ctr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Lucida Console"/>
                          <a:cs typeface="Lucida Console"/>
                        </a:rPr>
                        <a:t>53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200" cap="small" spc="-1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Factor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0541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69695" marR="334645" indent="-1016000">
                        <a:lnSpc>
                          <a:spcPct val="120400"/>
                        </a:lnSpc>
                        <a:spcBef>
                          <a:spcPts val="1705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Does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i="1" spc="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have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nontrivial</a:t>
                      </a:r>
                      <a:r>
                        <a:rPr sz="180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factor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less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than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00" i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(56159,</a:t>
                      </a:r>
                      <a:r>
                        <a:rPr sz="1800" spc="-8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50)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032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(55687,</a:t>
                      </a:r>
                      <a:r>
                        <a:rPr sz="1800" spc="-8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50)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2200" cap="small" spc="-25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Sat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906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6395" marR="142875" indent="-228600">
                        <a:lnSpc>
                          <a:spcPct val="120400"/>
                        </a:lnSpc>
                        <a:spcBef>
                          <a:spcPts val="16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Given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CNF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formula,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does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it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have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satisfying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truth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assignment?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1150" marR="121920" indent="-186690">
                        <a:lnSpc>
                          <a:spcPts val="1800"/>
                        </a:lnSpc>
                        <a:spcBef>
                          <a:spcPts val="1850"/>
                        </a:spcBef>
                        <a:tabLst>
                          <a:tab pos="927100" algn="l"/>
                          <a:tab pos="154305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217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209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209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217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ts val="1800"/>
                        </a:lnSpc>
                        <a:tabLst>
                          <a:tab pos="154305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217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00" spc="217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03860" algn="r">
                        <a:lnSpc>
                          <a:spcPts val="1980"/>
                        </a:lnSpc>
                        <a:spcBef>
                          <a:spcPts val="149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  <a:p>
                      <a:pPr marR="403860" algn="r">
                        <a:lnSpc>
                          <a:spcPts val="1800"/>
                        </a:lnSpc>
                        <a:tabLst>
                          <a:tab pos="615315" algn="l"/>
                        </a:tabLst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209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  <a:p>
                      <a:pPr marR="403860" algn="r">
                        <a:lnSpc>
                          <a:spcPts val="1980"/>
                        </a:lnSpc>
                        <a:tabLst>
                          <a:tab pos="801370" algn="l"/>
                        </a:tabLst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217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Symbol"/>
                          <a:cs typeface="Symbol"/>
                        </a:rPr>
                        <a:t>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marL="685800" marR="312420" indent="-342900">
                        <a:lnSpc>
                          <a:spcPct val="109800"/>
                        </a:lnSpc>
                        <a:spcBef>
                          <a:spcPts val="1080"/>
                        </a:spcBef>
                      </a:pPr>
                      <a:r>
                        <a:rPr sz="2200" cap="small" spc="-105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Hamilton- </a:t>
                      </a:r>
                      <a:r>
                        <a:rPr sz="2200" cap="small" spc="-20" dirty="0">
                          <a:solidFill>
                            <a:srgbClr val="003F83"/>
                          </a:solidFill>
                          <a:latin typeface="Lucida Sans Unicode"/>
                          <a:cs typeface="Lucida Sans Unicode"/>
                        </a:rPr>
                        <a:t>Path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716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Is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there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simple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between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  <a:p>
                      <a:pPr marL="36639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i="1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8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i="1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that</a:t>
                      </a:r>
                      <a:r>
                        <a:rPr sz="18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visits</a:t>
                      </a:r>
                      <a:r>
                        <a:rPr sz="18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every</a:t>
                      </a:r>
                      <a:r>
                        <a:rPr sz="180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node?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9137650" y="8261350"/>
            <a:ext cx="1409700" cy="596900"/>
            <a:chOff x="9137650" y="8261350"/>
            <a:chExt cx="1409700" cy="596900"/>
          </a:xfrm>
        </p:grpSpPr>
        <p:sp>
          <p:nvSpPr>
            <p:cNvPr id="7" name="object 7"/>
            <p:cNvSpPr/>
            <p:nvPr/>
          </p:nvSpPr>
          <p:spPr>
            <a:xfrm>
              <a:off x="9289218" y="8389193"/>
              <a:ext cx="268605" cy="176530"/>
            </a:xfrm>
            <a:custGeom>
              <a:avLst/>
              <a:gdLst/>
              <a:ahLst/>
              <a:cxnLst/>
              <a:rect l="l" t="t" r="r" b="b"/>
              <a:pathLst>
                <a:path w="268604" h="176529">
                  <a:moveTo>
                    <a:pt x="268363" y="0"/>
                  </a:moveTo>
                  <a:lnTo>
                    <a:pt x="0" y="176113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7650" y="8528050"/>
              <a:ext cx="165100" cy="165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83148" y="8403982"/>
              <a:ext cx="293370" cy="311785"/>
            </a:xfrm>
            <a:custGeom>
              <a:avLst/>
              <a:gdLst/>
              <a:ahLst/>
              <a:cxnLst/>
              <a:rect l="l" t="t" r="r" b="b"/>
              <a:pathLst>
                <a:path w="293370" h="311784">
                  <a:moveTo>
                    <a:pt x="0" y="0"/>
                  </a:moveTo>
                  <a:lnTo>
                    <a:pt x="293304" y="31163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4050" y="8261350"/>
              <a:ext cx="165100" cy="1651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83148" y="8403982"/>
              <a:ext cx="293370" cy="311785"/>
            </a:xfrm>
            <a:custGeom>
              <a:avLst/>
              <a:gdLst/>
              <a:ahLst/>
              <a:cxnLst/>
              <a:rect l="l" t="t" r="r" b="b"/>
              <a:pathLst>
                <a:path w="293370" h="311784">
                  <a:moveTo>
                    <a:pt x="293304" y="0"/>
                  </a:moveTo>
                  <a:lnTo>
                    <a:pt x="0" y="31163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06877" y="8380839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0" y="0"/>
                  </a:moveTo>
                  <a:lnTo>
                    <a:pt x="284045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0450" y="8261350"/>
              <a:ext cx="165100" cy="1651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709150" y="877570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241300" y="0"/>
                  </a:moveTo>
                  <a:lnTo>
                    <a:pt x="193040" y="0"/>
                  </a:lnTo>
                  <a:lnTo>
                    <a:pt x="144780" y="0"/>
                  </a:lnTo>
                  <a:lnTo>
                    <a:pt x="96520" y="0"/>
                  </a:lnTo>
                  <a:lnTo>
                    <a:pt x="4826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50400" y="86995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30081" y="22318"/>
                  </a:moveTo>
                  <a:lnTo>
                    <a:pt x="146820" y="47525"/>
                  </a:lnTo>
                  <a:lnTo>
                    <a:pt x="152400" y="76199"/>
                  </a:lnTo>
                  <a:lnTo>
                    <a:pt x="146820" y="104874"/>
                  </a:lnTo>
                  <a:lnTo>
                    <a:pt x="130081" y="130081"/>
                  </a:lnTo>
                  <a:lnTo>
                    <a:pt x="104874" y="146820"/>
                  </a:lnTo>
                  <a:lnTo>
                    <a:pt x="76199" y="152400"/>
                  </a:lnTo>
                  <a:lnTo>
                    <a:pt x="47525" y="146820"/>
                  </a:lnTo>
                  <a:lnTo>
                    <a:pt x="22318" y="130081"/>
                  </a:lnTo>
                  <a:lnTo>
                    <a:pt x="5579" y="104874"/>
                  </a:lnTo>
                  <a:lnTo>
                    <a:pt x="0" y="76199"/>
                  </a:lnTo>
                  <a:lnTo>
                    <a:pt x="5579" y="47525"/>
                  </a:lnTo>
                  <a:lnTo>
                    <a:pt x="22318" y="22318"/>
                  </a:lnTo>
                  <a:lnTo>
                    <a:pt x="47525" y="5579"/>
                  </a:lnTo>
                  <a:lnTo>
                    <a:pt x="76199" y="0"/>
                  </a:lnTo>
                  <a:lnTo>
                    <a:pt x="104874" y="5579"/>
                  </a:lnTo>
                  <a:lnTo>
                    <a:pt x="130081" y="223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56800" y="86995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30081" y="22318"/>
                  </a:moveTo>
                  <a:lnTo>
                    <a:pt x="146820" y="47525"/>
                  </a:lnTo>
                  <a:lnTo>
                    <a:pt x="152400" y="76199"/>
                  </a:lnTo>
                  <a:lnTo>
                    <a:pt x="146820" y="104874"/>
                  </a:lnTo>
                  <a:lnTo>
                    <a:pt x="130081" y="130081"/>
                  </a:lnTo>
                  <a:lnTo>
                    <a:pt x="104874" y="146820"/>
                  </a:lnTo>
                  <a:lnTo>
                    <a:pt x="76199" y="152400"/>
                  </a:lnTo>
                  <a:lnTo>
                    <a:pt x="47525" y="146820"/>
                  </a:lnTo>
                  <a:lnTo>
                    <a:pt x="22318" y="130081"/>
                  </a:lnTo>
                  <a:lnTo>
                    <a:pt x="5579" y="104874"/>
                  </a:lnTo>
                  <a:lnTo>
                    <a:pt x="0" y="76199"/>
                  </a:lnTo>
                  <a:lnTo>
                    <a:pt x="5579" y="47525"/>
                  </a:lnTo>
                  <a:lnTo>
                    <a:pt x="22318" y="22318"/>
                  </a:lnTo>
                  <a:lnTo>
                    <a:pt x="47525" y="5579"/>
                  </a:lnTo>
                  <a:lnTo>
                    <a:pt x="76199" y="0"/>
                  </a:lnTo>
                  <a:lnTo>
                    <a:pt x="104874" y="5579"/>
                  </a:lnTo>
                  <a:lnTo>
                    <a:pt x="130081" y="223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250" y="8477250"/>
              <a:ext cx="165100" cy="16510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953750" y="8223250"/>
            <a:ext cx="1409700" cy="596900"/>
            <a:chOff x="10953750" y="8223250"/>
            <a:chExt cx="1409700" cy="596900"/>
          </a:xfrm>
        </p:grpSpPr>
        <p:sp>
          <p:nvSpPr>
            <p:cNvPr id="19" name="object 19"/>
            <p:cNvSpPr/>
            <p:nvPr/>
          </p:nvSpPr>
          <p:spPr>
            <a:xfrm>
              <a:off x="11104802" y="8351093"/>
              <a:ext cx="269240" cy="176530"/>
            </a:xfrm>
            <a:custGeom>
              <a:avLst/>
              <a:gdLst/>
              <a:ahLst/>
              <a:cxnLst/>
              <a:rect l="l" t="t" r="r" b="b"/>
              <a:pathLst>
                <a:path w="269240" h="176529">
                  <a:moveTo>
                    <a:pt x="268878" y="0"/>
                  </a:moveTo>
                  <a:lnTo>
                    <a:pt x="0" y="176451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3750" y="8489950"/>
              <a:ext cx="165100" cy="1651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25250" y="830580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48260" y="0"/>
                  </a:lnTo>
                  <a:lnTo>
                    <a:pt x="96520" y="0"/>
                  </a:lnTo>
                  <a:lnTo>
                    <a:pt x="144780" y="0"/>
                  </a:lnTo>
                  <a:lnTo>
                    <a:pt x="193040" y="0"/>
                  </a:lnTo>
                  <a:lnTo>
                    <a:pt x="24130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42700" y="8388350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53340"/>
                  </a:lnTo>
                  <a:lnTo>
                    <a:pt x="0" y="106680"/>
                  </a:lnTo>
                  <a:lnTo>
                    <a:pt x="0" y="160020"/>
                  </a:lnTo>
                  <a:lnTo>
                    <a:pt x="0" y="213360"/>
                  </a:lnTo>
                  <a:lnTo>
                    <a:pt x="0" y="26670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99248" y="8365882"/>
              <a:ext cx="293370" cy="311785"/>
            </a:xfrm>
            <a:custGeom>
              <a:avLst/>
              <a:gdLst/>
              <a:ahLst/>
              <a:cxnLst/>
              <a:rect l="l" t="t" r="r" b="b"/>
              <a:pathLst>
                <a:path w="293370" h="311784">
                  <a:moveTo>
                    <a:pt x="0" y="0"/>
                  </a:moveTo>
                  <a:lnTo>
                    <a:pt x="293304" y="311636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0150" y="8223250"/>
              <a:ext cx="165100" cy="1651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922977" y="8342739"/>
              <a:ext cx="284480" cy="142240"/>
            </a:xfrm>
            <a:custGeom>
              <a:avLst/>
              <a:gdLst/>
              <a:ahLst/>
              <a:cxnLst/>
              <a:rect l="l" t="t" r="r" b="b"/>
              <a:pathLst>
                <a:path w="284479" h="142240">
                  <a:moveTo>
                    <a:pt x="0" y="0"/>
                  </a:moveTo>
                  <a:lnTo>
                    <a:pt x="284045" y="142022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6550" y="8223250"/>
              <a:ext cx="165100" cy="1651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25250" y="873760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48260" y="0"/>
                  </a:lnTo>
                  <a:lnTo>
                    <a:pt x="96520" y="0"/>
                  </a:lnTo>
                  <a:lnTo>
                    <a:pt x="144780" y="0"/>
                  </a:lnTo>
                  <a:lnTo>
                    <a:pt x="193040" y="0"/>
                  </a:lnTo>
                  <a:lnTo>
                    <a:pt x="241300" y="0"/>
                  </a:lnTo>
                </a:path>
              </a:pathLst>
            </a:custGeom>
            <a:ln w="254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66500" y="8661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30081" y="22318"/>
                  </a:moveTo>
                  <a:lnTo>
                    <a:pt x="146820" y="47525"/>
                  </a:lnTo>
                  <a:lnTo>
                    <a:pt x="152400" y="76199"/>
                  </a:lnTo>
                  <a:lnTo>
                    <a:pt x="146820" y="104874"/>
                  </a:lnTo>
                  <a:lnTo>
                    <a:pt x="130081" y="130081"/>
                  </a:lnTo>
                  <a:lnTo>
                    <a:pt x="104874" y="146820"/>
                  </a:lnTo>
                  <a:lnTo>
                    <a:pt x="76199" y="152400"/>
                  </a:lnTo>
                  <a:lnTo>
                    <a:pt x="47525" y="146820"/>
                  </a:lnTo>
                  <a:lnTo>
                    <a:pt x="22318" y="130081"/>
                  </a:lnTo>
                  <a:lnTo>
                    <a:pt x="5579" y="104874"/>
                  </a:lnTo>
                  <a:lnTo>
                    <a:pt x="0" y="76199"/>
                  </a:lnTo>
                  <a:lnTo>
                    <a:pt x="5579" y="47525"/>
                  </a:lnTo>
                  <a:lnTo>
                    <a:pt x="22318" y="22318"/>
                  </a:lnTo>
                  <a:lnTo>
                    <a:pt x="47525" y="5579"/>
                  </a:lnTo>
                  <a:lnTo>
                    <a:pt x="76199" y="0"/>
                  </a:lnTo>
                  <a:lnTo>
                    <a:pt x="104874" y="5579"/>
                  </a:lnTo>
                  <a:lnTo>
                    <a:pt x="130081" y="223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772900" y="8661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30081" y="22318"/>
                  </a:moveTo>
                  <a:lnTo>
                    <a:pt x="146820" y="47525"/>
                  </a:lnTo>
                  <a:lnTo>
                    <a:pt x="152400" y="76199"/>
                  </a:lnTo>
                  <a:lnTo>
                    <a:pt x="146820" y="104874"/>
                  </a:lnTo>
                  <a:lnTo>
                    <a:pt x="130081" y="130081"/>
                  </a:lnTo>
                  <a:lnTo>
                    <a:pt x="104874" y="146820"/>
                  </a:lnTo>
                  <a:lnTo>
                    <a:pt x="76199" y="152400"/>
                  </a:lnTo>
                  <a:lnTo>
                    <a:pt x="47525" y="146820"/>
                  </a:lnTo>
                  <a:lnTo>
                    <a:pt x="22318" y="130081"/>
                  </a:lnTo>
                  <a:lnTo>
                    <a:pt x="5579" y="104874"/>
                  </a:lnTo>
                  <a:lnTo>
                    <a:pt x="0" y="76199"/>
                  </a:lnTo>
                  <a:lnTo>
                    <a:pt x="5579" y="47525"/>
                  </a:lnTo>
                  <a:lnTo>
                    <a:pt x="22318" y="22318"/>
                  </a:lnTo>
                  <a:lnTo>
                    <a:pt x="47525" y="5579"/>
                  </a:lnTo>
                  <a:lnTo>
                    <a:pt x="76199" y="0"/>
                  </a:lnTo>
                  <a:lnTo>
                    <a:pt x="104874" y="5579"/>
                  </a:lnTo>
                  <a:lnTo>
                    <a:pt x="130081" y="223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8350" y="8439150"/>
              <a:ext cx="165100" cy="16510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7424" y="6063680"/>
            <a:ext cx="629132" cy="36477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7424" y="7179282"/>
            <a:ext cx="629132" cy="36477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7424" y="8358385"/>
            <a:ext cx="629132" cy="364773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YX40hbAHx3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JR4_RBb8A9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</TotalTime>
  <Words>5658</Words>
  <Application>Microsoft Macintosh PowerPoint</Application>
  <PresentationFormat>自定义</PresentationFormat>
  <Paragraphs>766</Paragraphs>
  <Slides>65</Slides>
  <Notes>1</Notes>
  <HiddenSlides>3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4" baseType="lpstr">
      <vt:lpstr>等线</vt:lpstr>
      <vt:lpstr>Microsoft Yahei</vt:lpstr>
      <vt:lpstr>Arial MT</vt:lpstr>
      <vt:lpstr>Microsoft JhengHei UI</vt:lpstr>
      <vt:lpstr>Arial</vt:lpstr>
      <vt:lpstr>Bahnschrift</vt:lpstr>
      <vt:lpstr>Calibri</vt:lpstr>
      <vt:lpstr>Cambria</vt:lpstr>
      <vt:lpstr>Cambria Math</vt:lpstr>
      <vt:lpstr>Comic Sans MS</vt:lpstr>
      <vt:lpstr>Constantia</vt:lpstr>
      <vt:lpstr>Lucida Console</vt:lpstr>
      <vt:lpstr>Lucida Sans Unicode</vt:lpstr>
      <vt:lpstr>Symbol</vt:lpstr>
      <vt:lpstr>Tahoma</vt:lpstr>
      <vt:lpstr>Times New Roman</vt:lpstr>
      <vt:lpstr>Trebuchet MS</vt:lpstr>
      <vt:lpstr>Verdana</vt:lpstr>
      <vt:lpstr>Office Theme</vt:lpstr>
      <vt:lpstr>8. Intractability II</vt:lpstr>
      <vt:lpstr>Recap</vt:lpstr>
      <vt:lpstr>8. Intractability II</vt:lpstr>
      <vt:lpstr>・Problem X is a set of strings. ・Instance s is one string.</vt:lpstr>
      <vt:lpstr>Some problems in P</vt:lpstr>
      <vt:lpstr>PowerPoint 演示文稿</vt:lpstr>
      <vt:lpstr>Certifiers and certificates: satisfiability</vt:lpstr>
      <vt:lpstr>Certifiers and certificates: Hamilton path</vt:lpstr>
      <vt:lpstr>Some problems in NP</vt:lpstr>
      <vt:lpstr>Intractability: quiz 1</vt:lpstr>
      <vt:lpstr>Intractability: quiz 2</vt:lpstr>
      <vt:lpstr>Significance of NP</vt:lpstr>
      <vt:lpstr>P, NP, and EXP</vt:lpstr>
      <vt:lpstr>The main question: P vs. NP</vt:lpstr>
      <vt:lpstr>The main question: P vs. NP</vt:lpstr>
      <vt:lpstr>Reductions: quiz 3</vt:lpstr>
      <vt:lpstr>Intractability: quiz 4</vt:lpstr>
      <vt:lpstr>Possible outcomes</vt:lpstr>
      <vt:lpstr>Possible outcomes</vt:lpstr>
      <vt:lpstr>Possible outcomes</vt:lpstr>
      <vt:lpstr>Other possible outcomes</vt:lpstr>
      <vt:lpstr>Millennium prize</vt:lpstr>
      <vt:lpstr>P vs. NP and pop culture</vt:lpstr>
      <vt:lpstr>8. Intractability II</vt:lpstr>
      <vt:lpstr>Polynomial transformations</vt:lpstr>
      <vt:lpstr>NP-complete</vt:lpstr>
      <vt:lpstr>The “first” NP-complete problem</vt:lpstr>
      <vt:lpstr>Establishing NP-completeness</vt:lpstr>
      <vt:lpstr>Reductions: quiz 4</vt:lpstr>
      <vt:lpstr>Implications of Karp</vt:lpstr>
      <vt:lpstr>Implications of Cook–Levin</vt:lpstr>
      <vt:lpstr>Implications of Karp + Cook–Levin</vt:lpstr>
      <vt:lpstr>I’D TELL YOU ANOTHER</vt:lpstr>
      <vt:lpstr>Some NP-complete problems</vt:lpstr>
      <vt:lpstr>More hard computational problems</vt:lpstr>
      <vt:lpstr>More hard computational problems</vt:lpstr>
      <vt:lpstr>Extent and impact of NP-completeness</vt:lpstr>
      <vt:lpstr>You NP-complete me</vt:lpstr>
      <vt:lpstr>8. Intractability II</vt:lpstr>
      <vt:lpstr>Asymmetry of NP</vt:lpstr>
      <vt:lpstr>Asymmetry of NP</vt:lpstr>
      <vt:lpstr>Asymmetry of NP</vt:lpstr>
      <vt:lpstr>NP and co-NP</vt:lpstr>
      <vt:lpstr>NP = co-NP ?</vt:lpstr>
      <vt:lpstr>Good characterizations (tend to be easier)</vt:lpstr>
      <vt:lpstr>Good characterizations</vt:lpstr>
      <vt:lpstr>Good characterizations</vt:lpstr>
      <vt:lpstr>Linear programming is in NP  co-NP</vt:lpstr>
      <vt:lpstr>Linear programming is in NP  co-NP</vt:lpstr>
      <vt:lpstr>Primality testing is in NP  co-NP</vt:lpstr>
      <vt:lpstr>Primality testing is in NP  co-NP</vt:lpstr>
      <vt:lpstr>Primality testing is in P</vt:lpstr>
      <vt:lpstr>Factoring is in NP  co-NP</vt:lpstr>
      <vt:lpstr>Is factoring in P ?</vt:lpstr>
      <vt:lpstr>Exploiting intractability</vt:lpstr>
      <vt:lpstr>How does Digital Signatures work?</vt:lpstr>
      <vt:lpstr>Factoring on a quantum computer</vt:lpstr>
      <vt:lpstr>8. Intractability II</vt:lpstr>
      <vt:lpstr>A note on terminology</vt:lpstr>
      <vt:lpstr>A note on terminology</vt:lpstr>
      <vt:lpstr>A note on terminology</vt:lpstr>
      <vt:lpstr>A note on terminology</vt:lpstr>
      <vt:lpstr>A note on terminology: acronyms</vt:lpstr>
      <vt:lpstr>A note on terminology: made-up words</vt:lpstr>
      <vt:lpstr>A note on terminology: consensus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 B</cp:lastModifiedBy>
  <cp:revision>2</cp:revision>
  <dcterms:created xsi:type="dcterms:W3CDTF">2025-11-23T08:42:57Z</dcterms:created>
  <dcterms:modified xsi:type="dcterms:W3CDTF">2025-12-16T09:27:01Z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2025-11-23T00:00:00Z</vt:filetime>
  </property>
  <property fmtid="{D5CDD505-2E9C-101B-9397-08002B2CF9AE}" pid="3" name="Creator">
    <vt:lpwstr>Nitro PDF Pro</vt:lpwstr>
  </property>
  <property fmtid="{D5CDD505-2E9C-101B-9397-08002B2CF9AE}" pid="4" name="LastSaved">
    <vt:filetime>2025-11-23T00:00:00Z</vt:filetime>
  </property>
  <property fmtid="{D5CDD505-2E9C-101B-9397-08002B2CF9AE}" pid="5" name="Producer">
    <vt:lpwstr>Nitro PDF Pro</vt:lpwstr>
  </property>
</Properties>
</file>